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74" r:id="rId5"/>
    <p:sldId id="276" r:id="rId6"/>
    <p:sldId id="277" r:id="rId7"/>
    <p:sldId id="298" r:id="rId8"/>
    <p:sldId id="279" r:id="rId9"/>
    <p:sldId id="281" r:id="rId10"/>
    <p:sldId id="289" r:id="rId11"/>
    <p:sldId id="278" r:id="rId12"/>
    <p:sldId id="283" r:id="rId13"/>
    <p:sldId id="284" r:id="rId14"/>
    <p:sldId id="288" r:id="rId15"/>
    <p:sldId id="290" r:id="rId16"/>
    <p:sldId id="291" r:id="rId17"/>
    <p:sldId id="293" r:id="rId18"/>
    <p:sldId id="295" r:id="rId19"/>
    <p:sldId id="292" r:id="rId20"/>
    <p:sldId id="294" r:id="rId21"/>
    <p:sldId id="301" r:id="rId22"/>
    <p:sldId id="282" r:id="rId23"/>
    <p:sldId id="286" r:id="rId24"/>
    <p:sldId id="296" r:id="rId25"/>
    <p:sldId id="299" r:id="rId26"/>
    <p:sldId id="302" r:id="rId27"/>
    <p:sldId id="300" r:id="rId2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1A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48F9F5-1EBF-4955-7ABD-774A2E3EF957}" v="7" dt="2025-06-07T22:29:03.608"/>
    <p1510:client id="{055C567C-F486-A6CD-FD85-9BAB3601771E}" v="54" dt="2025-06-07T23:22:31.105"/>
    <p1510:client id="{0571EA85-21F3-46FF-8783-7AF791F9CFF8}" v="520" dt="2025-06-08T00:55:07.259"/>
    <p1510:client id="{20E25279-F41B-5EA7-0AD8-49E5A65F0211}" v="71" dt="2025-06-08T00:52:18.815"/>
    <p1510:client id="{3C426896-A15E-A405-B584-FAEF2A537F17}" v="155" dt="2025-06-07T23:21:24.397"/>
    <p1510:client id="{C547DCF3-FEA7-47E9-8C57-4D55D50219B8}" v="234" dt="2025-06-08T00:53:25.234"/>
    <p1510:client id="{FF25052E-F674-2A12-E3A1-D0188FE97441}" v="115" dt="2025-06-07T22:29:39.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6" d="100"/>
          <a:sy n="86" d="100"/>
        </p:scale>
        <p:origin x="562"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Özge Küçükbayram" userId="6237974117f1586e" providerId="LiveId" clId="{2ECD22EE-D2B3-4218-8338-A350DD9D6C0D}"/>
    <pc:docChg chg="modSld">
      <pc:chgData name="Özge Küçükbayram" userId="6237974117f1586e" providerId="LiveId" clId="{2ECD22EE-D2B3-4218-8338-A350DD9D6C0D}" dt="2025-06-08T22:01:27.962" v="0" actId="1076"/>
      <pc:docMkLst>
        <pc:docMk/>
      </pc:docMkLst>
      <pc:sldChg chg="modSp mod">
        <pc:chgData name="Özge Küçükbayram" userId="6237974117f1586e" providerId="LiveId" clId="{2ECD22EE-D2B3-4218-8338-A350DD9D6C0D}" dt="2025-06-08T22:01:27.962" v="0" actId="1076"/>
        <pc:sldMkLst>
          <pc:docMk/>
          <pc:sldMk cId="3154254110" sldId="299"/>
        </pc:sldMkLst>
        <pc:spChg chg="mod">
          <ac:chgData name="Özge Küçükbayram" userId="6237974117f1586e" providerId="LiveId" clId="{2ECD22EE-D2B3-4218-8338-A350DD9D6C0D}" dt="2025-06-08T22:01:27.962" v="0" actId="1076"/>
          <ac:spMkLst>
            <pc:docMk/>
            <pc:sldMk cId="3154254110" sldId="299"/>
            <ac:spMk id="3" creationId="{3E59CFD1-A084-7600-A1D2-29E3FA3C6223}"/>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8BBE71-BAE8-40EF-8B48-08846F41B9E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1E5A560-B221-4C4C-B95A-A04D206FB68A}">
      <dgm:prSet custT="1"/>
      <dgm:spPr/>
      <dgm:t>
        <a:bodyPr/>
        <a:lstStyle/>
        <a:p>
          <a:pPr>
            <a:lnSpc>
              <a:spcPct val="100000"/>
            </a:lnSpc>
          </a:pPr>
          <a:r>
            <a:rPr lang="en-US" sz="1600" dirty="0"/>
            <a:t>This project aims to provide users with strong, secure yet memorable passwords by using meaningful emojis based on input text.</a:t>
          </a:r>
        </a:p>
      </dgm:t>
    </dgm:pt>
    <dgm:pt modelId="{BA8999DF-E973-40D2-8079-2A0E5569EB5F}" type="parTrans" cxnId="{05B4F769-B614-4624-8245-2F2F73021C9E}">
      <dgm:prSet/>
      <dgm:spPr/>
      <dgm:t>
        <a:bodyPr/>
        <a:lstStyle/>
        <a:p>
          <a:endParaRPr lang="en-US"/>
        </a:p>
      </dgm:t>
    </dgm:pt>
    <dgm:pt modelId="{0EE6E6EC-7B75-48C5-A555-B28D72641A49}" type="sibTrans" cxnId="{05B4F769-B614-4624-8245-2F2F73021C9E}">
      <dgm:prSet/>
      <dgm:spPr/>
      <dgm:t>
        <a:bodyPr/>
        <a:lstStyle/>
        <a:p>
          <a:pPr>
            <a:lnSpc>
              <a:spcPct val="100000"/>
            </a:lnSpc>
          </a:pPr>
          <a:endParaRPr lang="en-US"/>
        </a:p>
      </dgm:t>
    </dgm:pt>
    <dgm:pt modelId="{EEE70818-0894-4F31-A5D9-04D356498B69}">
      <dgm:prSet custT="1"/>
      <dgm:spPr/>
      <dgm:t>
        <a:bodyPr/>
        <a:lstStyle/>
        <a:p>
          <a:pPr>
            <a:lnSpc>
              <a:spcPct val="100000"/>
            </a:lnSpc>
          </a:pPr>
          <a:r>
            <a:rPr lang="en-US" sz="1600" dirty="0"/>
            <a:t>Our goal is to create strong and memorable passwords with emojis that match the meaning of the words.</a:t>
          </a:r>
        </a:p>
      </dgm:t>
    </dgm:pt>
    <dgm:pt modelId="{290D1DB0-B72E-4AC7-98CD-A14FFA283918}" type="parTrans" cxnId="{D1794F7C-5309-4A13-9B78-D15D6FE2E77D}">
      <dgm:prSet/>
      <dgm:spPr/>
      <dgm:t>
        <a:bodyPr/>
        <a:lstStyle/>
        <a:p>
          <a:endParaRPr lang="en-US"/>
        </a:p>
      </dgm:t>
    </dgm:pt>
    <dgm:pt modelId="{846462A3-016A-46E3-910A-B01D46929932}" type="sibTrans" cxnId="{D1794F7C-5309-4A13-9B78-D15D6FE2E77D}">
      <dgm:prSet/>
      <dgm:spPr/>
      <dgm:t>
        <a:bodyPr/>
        <a:lstStyle/>
        <a:p>
          <a:pPr>
            <a:lnSpc>
              <a:spcPct val="100000"/>
            </a:lnSpc>
          </a:pPr>
          <a:endParaRPr lang="en-US"/>
        </a:p>
      </dgm:t>
    </dgm:pt>
    <dgm:pt modelId="{C7CF8187-F248-4B74-81FB-8E194A1D33A0}">
      <dgm:prSet custT="1"/>
      <dgm:spPr/>
      <dgm:t>
        <a:bodyPr/>
        <a:lstStyle/>
        <a:p>
          <a:pPr>
            <a:lnSpc>
              <a:spcPct val="100000"/>
            </a:lnSpc>
          </a:pPr>
          <a:r>
            <a:rPr lang="en-US" sz="1600"/>
            <a:t>User input is analyzed with Natural Language Processing (NLP) techniques to determine the subject, verb and object.</a:t>
          </a:r>
        </a:p>
      </dgm:t>
    </dgm:pt>
    <dgm:pt modelId="{B9839765-805E-418A-9EB4-2F9239626DB1}" type="parTrans" cxnId="{43A039A0-03EC-4313-833D-7634A2E56027}">
      <dgm:prSet/>
      <dgm:spPr/>
      <dgm:t>
        <a:bodyPr/>
        <a:lstStyle/>
        <a:p>
          <a:endParaRPr lang="en-US"/>
        </a:p>
      </dgm:t>
    </dgm:pt>
    <dgm:pt modelId="{543A37EC-32CA-4BEC-A642-5CE133D2B03B}" type="sibTrans" cxnId="{43A039A0-03EC-4313-833D-7634A2E56027}">
      <dgm:prSet/>
      <dgm:spPr/>
      <dgm:t>
        <a:bodyPr/>
        <a:lstStyle/>
        <a:p>
          <a:pPr>
            <a:lnSpc>
              <a:spcPct val="100000"/>
            </a:lnSpc>
          </a:pPr>
          <a:endParaRPr lang="en-US"/>
        </a:p>
      </dgm:t>
    </dgm:pt>
    <dgm:pt modelId="{5DDCB793-F85D-4FC6-A1CE-3EE1B62C30E3}">
      <dgm:prSet custT="1"/>
      <dgm:spPr/>
      <dgm:t>
        <a:bodyPr/>
        <a:lstStyle/>
        <a:p>
          <a:pPr>
            <a:lnSpc>
              <a:spcPct val="100000"/>
            </a:lnSpc>
          </a:pPr>
          <a:r>
            <a:rPr lang="en-US" sz="1600" dirty="0"/>
            <a:t>Passwords are created with semantically matching emojis.</a:t>
          </a:r>
        </a:p>
      </dgm:t>
    </dgm:pt>
    <dgm:pt modelId="{7859EE02-9D11-4C95-840E-F12A5C0FE971}" type="parTrans" cxnId="{67957957-6ABA-4C08-9824-560D1FFC8A20}">
      <dgm:prSet/>
      <dgm:spPr/>
      <dgm:t>
        <a:bodyPr/>
        <a:lstStyle/>
        <a:p>
          <a:endParaRPr lang="en-US"/>
        </a:p>
      </dgm:t>
    </dgm:pt>
    <dgm:pt modelId="{8FED446D-DF5E-42EC-85B3-9E0EC223EA9A}" type="sibTrans" cxnId="{67957957-6ABA-4C08-9824-560D1FFC8A20}">
      <dgm:prSet/>
      <dgm:spPr/>
      <dgm:t>
        <a:bodyPr/>
        <a:lstStyle/>
        <a:p>
          <a:pPr>
            <a:lnSpc>
              <a:spcPct val="100000"/>
            </a:lnSpc>
          </a:pPr>
          <a:endParaRPr lang="en-US"/>
        </a:p>
      </dgm:t>
    </dgm:pt>
    <dgm:pt modelId="{301AFEC7-D862-46E3-8742-41BD3BC36634}">
      <dgm:prSet custT="1"/>
      <dgm:spPr/>
      <dgm:t>
        <a:bodyPr/>
        <a:lstStyle/>
        <a:p>
          <a:pPr>
            <a:lnSpc>
              <a:spcPct val="100000"/>
            </a:lnSpc>
          </a:pPr>
          <a:r>
            <a:rPr lang="en-US" sz="1600"/>
            <a:t>A password option consisting of classic characters is also offered according to user preferences.</a:t>
          </a:r>
        </a:p>
      </dgm:t>
    </dgm:pt>
    <dgm:pt modelId="{DC543B21-3EFE-40BF-918A-BFE724D07A10}" type="parTrans" cxnId="{6F9CEA60-183D-4910-823B-F4D4BBB3E6D0}">
      <dgm:prSet/>
      <dgm:spPr/>
      <dgm:t>
        <a:bodyPr/>
        <a:lstStyle/>
        <a:p>
          <a:endParaRPr lang="en-US"/>
        </a:p>
      </dgm:t>
    </dgm:pt>
    <dgm:pt modelId="{05B7C6C9-1F10-4F0C-8970-689632863F43}" type="sibTrans" cxnId="{6F9CEA60-183D-4910-823B-F4D4BBB3E6D0}">
      <dgm:prSet/>
      <dgm:spPr/>
      <dgm:t>
        <a:bodyPr/>
        <a:lstStyle/>
        <a:p>
          <a:pPr>
            <a:lnSpc>
              <a:spcPct val="100000"/>
            </a:lnSpc>
          </a:pPr>
          <a:endParaRPr lang="en-US"/>
        </a:p>
      </dgm:t>
    </dgm:pt>
    <dgm:pt modelId="{2E9F245F-DE16-4F6E-A6B0-97A2B9D5A5FB}">
      <dgm:prSet custT="1"/>
      <dgm:spPr/>
      <dgm:t>
        <a:bodyPr/>
        <a:lstStyle/>
        <a:p>
          <a:pPr>
            <a:lnSpc>
              <a:spcPct val="100000"/>
            </a:lnSpc>
          </a:pPr>
          <a:r>
            <a:rPr lang="en-US" sz="1600"/>
            <a:t>Password security is measured with various tests, the cracking time is calculated, and feedback is given to the user.</a:t>
          </a:r>
        </a:p>
      </dgm:t>
    </dgm:pt>
    <dgm:pt modelId="{C9077CC8-0269-4EB0-9F8D-3313CFEAFCDC}" type="parTrans" cxnId="{E9CD764A-1C26-4597-930C-04875215CFB6}">
      <dgm:prSet/>
      <dgm:spPr/>
      <dgm:t>
        <a:bodyPr/>
        <a:lstStyle/>
        <a:p>
          <a:endParaRPr lang="en-US"/>
        </a:p>
      </dgm:t>
    </dgm:pt>
    <dgm:pt modelId="{6DB0789F-3E00-4897-8B93-A165BA0E8806}" type="sibTrans" cxnId="{E9CD764A-1C26-4597-930C-04875215CFB6}">
      <dgm:prSet/>
      <dgm:spPr/>
      <dgm:t>
        <a:bodyPr/>
        <a:lstStyle/>
        <a:p>
          <a:pPr>
            <a:lnSpc>
              <a:spcPct val="100000"/>
            </a:lnSpc>
          </a:pPr>
          <a:endParaRPr lang="en-US"/>
        </a:p>
      </dgm:t>
    </dgm:pt>
    <dgm:pt modelId="{6E4C144C-957E-4F12-9AEE-24F1D5B05CDA}">
      <dgm:prSet custT="1"/>
      <dgm:spPr/>
      <dgm:t>
        <a:bodyPr/>
        <a:lstStyle/>
        <a:p>
          <a:pPr>
            <a:lnSpc>
              <a:spcPct val="100000"/>
            </a:lnSpc>
          </a:pPr>
          <a:r>
            <a:rPr lang="en-US" sz="1600"/>
            <a:t>The system is web-based and provides flexible password generation.</a:t>
          </a:r>
        </a:p>
      </dgm:t>
    </dgm:pt>
    <dgm:pt modelId="{A569370B-1531-4562-8074-3203A4F134E8}" type="parTrans" cxnId="{77D15186-32FB-485C-8B16-5AB7857BA5E1}">
      <dgm:prSet/>
      <dgm:spPr/>
      <dgm:t>
        <a:bodyPr/>
        <a:lstStyle/>
        <a:p>
          <a:endParaRPr lang="en-US"/>
        </a:p>
      </dgm:t>
    </dgm:pt>
    <dgm:pt modelId="{3C0B3980-77EC-4077-8F6E-2C59FB964153}" type="sibTrans" cxnId="{77D15186-32FB-485C-8B16-5AB7857BA5E1}">
      <dgm:prSet/>
      <dgm:spPr/>
      <dgm:t>
        <a:bodyPr/>
        <a:lstStyle/>
        <a:p>
          <a:endParaRPr lang="en-US"/>
        </a:p>
      </dgm:t>
    </dgm:pt>
    <dgm:pt modelId="{D8369F36-B9CB-4EAF-B48F-306476D9D530}" type="pres">
      <dgm:prSet presAssocID="{618BBE71-BAE8-40EF-8B48-08846F41B9E7}" presName="root" presStyleCnt="0">
        <dgm:presLayoutVars>
          <dgm:dir/>
          <dgm:resizeHandles val="exact"/>
        </dgm:presLayoutVars>
      </dgm:prSet>
      <dgm:spPr/>
    </dgm:pt>
    <dgm:pt modelId="{6E10A005-078C-4FE0-97F2-F2B7DCC85A22}" type="pres">
      <dgm:prSet presAssocID="{618BBE71-BAE8-40EF-8B48-08846F41B9E7}" presName="container" presStyleCnt="0">
        <dgm:presLayoutVars>
          <dgm:dir/>
          <dgm:resizeHandles val="exact"/>
        </dgm:presLayoutVars>
      </dgm:prSet>
      <dgm:spPr/>
    </dgm:pt>
    <dgm:pt modelId="{3464AB39-E068-45CB-95D9-03BD44E1E27A}" type="pres">
      <dgm:prSet presAssocID="{51E5A560-B221-4C4C-B95A-A04D206FB68A}" presName="compNode" presStyleCnt="0"/>
      <dgm:spPr/>
    </dgm:pt>
    <dgm:pt modelId="{F879228A-BDB3-45EF-A2D3-F3F030473296}" type="pres">
      <dgm:prSet presAssocID="{51E5A560-B221-4C4C-B95A-A04D206FB68A}" presName="iconBgRect" presStyleLbl="bgShp" presStyleIdx="0" presStyleCnt="7"/>
      <dgm:spPr/>
    </dgm:pt>
    <dgm:pt modelId="{BC1582EE-4BF3-44E1-B785-FF1F4A3ADA9F}" type="pres">
      <dgm:prSet presAssocID="{51E5A560-B221-4C4C-B95A-A04D206FB68A}"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lt Yazı"/>
        </a:ext>
      </dgm:extLst>
    </dgm:pt>
    <dgm:pt modelId="{6FA716EC-E082-44F8-94FF-0840942DB62F}" type="pres">
      <dgm:prSet presAssocID="{51E5A560-B221-4C4C-B95A-A04D206FB68A}" presName="spaceRect" presStyleCnt="0"/>
      <dgm:spPr/>
    </dgm:pt>
    <dgm:pt modelId="{1FFE4086-034D-4E3E-9131-591EB170C5A9}" type="pres">
      <dgm:prSet presAssocID="{51E5A560-B221-4C4C-B95A-A04D206FB68A}" presName="textRect" presStyleLbl="revTx" presStyleIdx="0" presStyleCnt="7">
        <dgm:presLayoutVars>
          <dgm:chMax val="1"/>
          <dgm:chPref val="1"/>
        </dgm:presLayoutVars>
      </dgm:prSet>
      <dgm:spPr/>
    </dgm:pt>
    <dgm:pt modelId="{0497D248-88A5-4E50-A827-883D43DE1C2F}" type="pres">
      <dgm:prSet presAssocID="{0EE6E6EC-7B75-48C5-A555-B28D72641A49}" presName="sibTrans" presStyleLbl="sibTrans2D1" presStyleIdx="0" presStyleCnt="0"/>
      <dgm:spPr/>
    </dgm:pt>
    <dgm:pt modelId="{ED171BBD-767E-45E7-A2E1-2C0B9515C201}" type="pres">
      <dgm:prSet presAssocID="{EEE70818-0894-4F31-A5D9-04D356498B69}" presName="compNode" presStyleCnt="0"/>
      <dgm:spPr/>
    </dgm:pt>
    <dgm:pt modelId="{04E89B66-194F-4DAF-8B27-488222371CA5}" type="pres">
      <dgm:prSet presAssocID="{EEE70818-0894-4F31-A5D9-04D356498B69}" presName="iconBgRect" presStyleLbl="bgShp" presStyleIdx="1" presStyleCnt="7"/>
      <dgm:spPr/>
    </dgm:pt>
    <dgm:pt modelId="{FF760D71-32F1-405E-85F2-3ACF1C55D441}" type="pres">
      <dgm:prSet presAssocID="{EEE70818-0894-4F31-A5D9-04D356498B69}"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Face Outline"/>
        </a:ext>
      </dgm:extLst>
    </dgm:pt>
    <dgm:pt modelId="{8EC6994B-0FF9-4FFC-81D6-03B84412FE1C}" type="pres">
      <dgm:prSet presAssocID="{EEE70818-0894-4F31-A5D9-04D356498B69}" presName="spaceRect" presStyleCnt="0"/>
      <dgm:spPr/>
    </dgm:pt>
    <dgm:pt modelId="{B0600AC6-30C0-4592-821A-A86AD3BFBBF6}" type="pres">
      <dgm:prSet presAssocID="{EEE70818-0894-4F31-A5D9-04D356498B69}" presName="textRect" presStyleLbl="revTx" presStyleIdx="1" presStyleCnt="7">
        <dgm:presLayoutVars>
          <dgm:chMax val="1"/>
          <dgm:chPref val="1"/>
        </dgm:presLayoutVars>
      </dgm:prSet>
      <dgm:spPr/>
    </dgm:pt>
    <dgm:pt modelId="{5562C3F1-7738-4964-B29F-4AE2FE1CA6E6}" type="pres">
      <dgm:prSet presAssocID="{846462A3-016A-46E3-910A-B01D46929932}" presName="sibTrans" presStyleLbl="sibTrans2D1" presStyleIdx="0" presStyleCnt="0"/>
      <dgm:spPr/>
    </dgm:pt>
    <dgm:pt modelId="{6336FEAB-8193-4751-8618-1C61F1877C00}" type="pres">
      <dgm:prSet presAssocID="{C7CF8187-F248-4B74-81FB-8E194A1D33A0}" presName="compNode" presStyleCnt="0"/>
      <dgm:spPr/>
    </dgm:pt>
    <dgm:pt modelId="{775A4411-033E-4ADB-ADA1-086ED3BA2B38}" type="pres">
      <dgm:prSet presAssocID="{C7CF8187-F248-4B74-81FB-8E194A1D33A0}" presName="iconBgRect" presStyleLbl="bgShp" presStyleIdx="2" presStyleCnt="7"/>
      <dgm:spPr/>
    </dgm:pt>
    <dgm:pt modelId="{F3DD99AB-0790-4B50-A8B7-F67ADC984908}" type="pres">
      <dgm:prSet presAssocID="{C7CF8187-F248-4B74-81FB-8E194A1D33A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Quotation Mark"/>
        </a:ext>
      </dgm:extLst>
    </dgm:pt>
    <dgm:pt modelId="{57A18B30-A762-47E3-9507-D822C1864773}" type="pres">
      <dgm:prSet presAssocID="{C7CF8187-F248-4B74-81FB-8E194A1D33A0}" presName="spaceRect" presStyleCnt="0"/>
      <dgm:spPr/>
    </dgm:pt>
    <dgm:pt modelId="{2F3F2A1B-A22E-4BA5-A544-175AE5B49D0A}" type="pres">
      <dgm:prSet presAssocID="{C7CF8187-F248-4B74-81FB-8E194A1D33A0}" presName="textRect" presStyleLbl="revTx" presStyleIdx="2" presStyleCnt="7">
        <dgm:presLayoutVars>
          <dgm:chMax val="1"/>
          <dgm:chPref val="1"/>
        </dgm:presLayoutVars>
      </dgm:prSet>
      <dgm:spPr/>
    </dgm:pt>
    <dgm:pt modelId="{C5842533-A864-4C4D-994C-50D1F1B1EB3B}" type="pres">
      <dgm:prSet presAssocID="{543A37EC-32CA-4BEC-A642-5CE133D2B03B}" presName="sibTrans" presStyleLbl="sibTrans2D1" presStyleIdx="0" presStyleCnt="0"/>
      <dgm:spPr/>
    </dgm:pt>
    <dgm:pt modelId="{FF3451E5-B10A-4CEB-8F9B-F5DA30C27A1C}" type="pres">
      <dgm:prSet presAssocID="{5DDCB793-F85D-4FC6-A1CE-3EE1B62C30E3}" presName="compNode" presStyleCnt="0"/>
      <dgm:spPr/>
    </dgm:pt>
    <dgm:pt modelId="{4456EC45-D155-4D0E-B627-1C01A690D1FB}" type="pres">
      <dgm:prSet presAssocID="{5DDCB793-F85D-4FC6-A1CE-3EE1B62C30E3}" presName="iconBgRect" presStyleLbl="bgShp" presStyleIdx="3" presStyleCnt="7"/>
      <dgm:spPr/>
    </dgm:pt>
    <dgm:pt modelId="{41359E1F-3653-4F51-8DE2-91A569CE114B}" type="pres">
      <dgm:prSet presAssocID="{5DDCB793-F85D-4FC6-A1CE-3EE1B62C30E3}"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unny Face Outline"/>
        </a:ext>
      </dgm:extLst>
    </dgm:pt>
    <dgm:pt modelId="{F1952CAE-9F18-4356-A027-0742343A8B96}" type="pres">
      <dgm:prSet presAssocID="{5DDCB793-F85D-4FC6-A1CE-3EE1B62C30E3}" presName="spaceRect" presStyleCnt="0"/>
      <dgm:spPr/>
    </dgm:pt>
    <dgm:pt modelId="{D46F40FC-9A0D-4CF2-96D2-F4362BBE5273}" type="pres">
      <dgm:prSet presAssocID="{5DDCB793-F85D-4FC6-A1CE-3EE1B62C30E3}" presName="textRect" presStyleLbl="revTx" presStyleIdx="3" presStyleCnt="7">
        <dgm:presLayoutVars>
          <dgm:chMax val="1"/>
          <dgm:chPref val="1"/>
        </dgm:presLayoutVars>
      </dgm:prSet>
      <dgm:spPr/>
    </dgm:pt>
    <dgm:pt modelId="{FE206E16-1C4E-4E71-B94D-581EE0373B2D}" type="pres">
      <dgm:prSet presAssocID="{8FED446D-DF5E-42EC-85B3-9E0EC223EA9A}" presName="sibTrans" presStyleLbl="sibTrans2D1" presStyleIdx="0" presStyleCnt="0"/>
      <dgm:spPr/>
    </dgm:pt>
    <dgm:pt modelId="{7FFA68B6-D7AE-431C-B6EE-91CD5B72C48B}" type="pres">
      <dgm:prSet presAssocID="{301AFEC7-D862-46E3-8742-41BD3BC36634}" presName="compNode" presStyleCnt="0"/>
      <dgm:spPr/>
    </dgm:pt>
    <dgm:pt modelId="{3D9A4E65-67B9-45D8-9F92-C22151CEF1E4}" type="pres">
      <dgm:prSet presAssocID="{301AFEC7-D862-46E3-8742-41BD3BC36634}" presName="iconBgRect" presStyleLbl="bgShp" presStyleIdx="4" presStyleCnt="7"/>
      <dgm:spPr/>
    </dgm:pt>
    <dgm:pt modelId="{59CA0D0D-A864-4792-BB5D-E74676127143}" type="pres">
      <dgm:prSet presAssocID="{301AFEC7-D862-46E3-8742-41BD3BC3663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ilidi Aç"/>
        </a:ext>
      </dgm:extLst>
    </dgm:pt>
    <dgm:pt modelId="{AF358BB2-B704-4E2D-B12F-AC6CB4F75EC0}" type="pres">
      <dgm:prSet presAssocID="{301AFEC7-D862-46E3-8742-41BD3BC36634}" presName="spaceRect" presStyleCnt="0"/>
      <dgm:spPr/>
    </dgm:pt>
    <dgm:pt modelId="{12EAAE16-BCF9-4016-B9E3-3A848BB21FC4}" type="pres">
      <dgm:prSet presAssocID="{301AFEC7-D862-46E3-8742-41BD3BC36634}" presName="textRect" presStyleLbl="revTx" presStyleIdx="4" presStyleCnt="7">
        <dgm:presLayoutVars>
          <dgm:chMax val="1"/>
          <dgm:chPref val="1"/>
        </dgm:presLayoutVars>
      </dgm:prSet>
      <dgm:spPr/>
    </dgm:pt>
    <dgm:pt modelId="{3F648EFB-5983-4D11-99E1-D1B209256829}" type="pres">
      <dgm:prSet presAssocID="{05B7C6C9-1F10-4F0C-8970-689632863F43}" presName="sibTrans" presStyleLbl="sibTrans2D1" presStyleIdx="0" presStyleCnt="0"/>
      <dgm:spPr/>
    </dgm:pt>
    <dgm:pt modelId="{FDB3193B-9242-4696-9E71-85941116A432}" type="pres">
      <dgm:prSet presAssocID="{2E9F245F-DE16-4F6E-A6B0-97A2B9D5A5FB}" presName="compNode" presStyleCnt="0"/>
      <dgm:spPr/>
    </dgm:pt>
    <dgm:pt modelId="{BEBE43C6-D28B-47AF-BF12-88C4C192DBCE}" type="pres">
      <dgm:prSet presAssocID="{2E9F245F-DE16-4F6E-A6B0-97A2B9D5A5FB}" presName="iconBgRect" presStyleLbl="bgShp" presStyleIdx="5" presStyleCnt="7"/>
      <dgm:spPr/>
    </dgm:pt>
    <dgm:pt modelId="{4836A077-603F-473C-92F6-5ED172FDDCA8}" type="pres">
      <dgm:prSet presAssocID="{2E9F245F-DE16-4F6E-A6B0-97A2B9D5A5F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İşlemci"/>
        </a:ext>
      </dgm:extLst>
    </dgm:pt>
    <dgm:pt modelId="{02CE562A-EF78-4139-9761-0E2E6E7BC87E}" type="pres">
      <dgm:prSet presAssocID="{2E9F245F-DE16-4F6E-A6B0-97A2B9D5A5FB}" presName="spaceRect" presStyleCnt="0"/>
      <dgm:spPr/>
    </dgm:pt>
    <dgm:pt modelId="{D13F88AB-6CBA-4D79-A197-710314B5AF2E}" type="pres">
      <dgm:prSet presAssocID="{2E9F245F-DE16-4F6E-A6B0-97A2B9D5A5FB}" presName="textRect" presStyleLbl="revTx" presStyleIdx="5" presStyleCnt="7">
        <dgm:presLayoutVars>
          <dgm:chMax val="1"/>
          <dgm:chPref val="1"/>
        </dgm:presLayoutVars>
      </dgm:prSet>
      <dgm:spPr/>
    </dgm:pt>
    <dgm:pt modelId="{241B613C-5575-46E4-A5E6-DE11723F981A}" type="pres">
      <dgm:prSet presAssocID="{6DB0789F-3E00-4897-8B93-A165BA0E8806}" presName="sibTrans" presStyleLbl="sibTrans2D1" presStyleIdx="0" presStyleCnt="0"/>
      <dgm:spPr/>
    </dgm:pt>
    <dgm:pt modelId="{0590A90F-4820-46FE-9F16-10147E339364}" type="pres">
      <dgm:prSet presAssocID="{6E4C144C-957E-4F12-9AEE-24F1D5B05CDA}" presName="compNode" presStyleCnt="0"/>
      <dgm:spPr/>
    </dgm:pt>
    <dgm:pt modelId="{E4A7CACB-9361-415B-A28C-D29E454D5505}" type="pres">
      <dgm:prSet presAssocID="{6E4C144C-957E-4F12-9AEE-24F1D5B05CDA}" presName="iconBgRect" presStyleLbl="bgShp" presStyleIdx="6" presStyleCnt="7"/>
      <dgm:spPr/>
    </dgm:pt>
    <dgm:pt modelId="{BE2D08FB-29BB-424F-9991-65CA5527E80E}" type="pres">
      <dgm:prSet presAssocID="{6E4C144C-957E-4F12-9AEE-24F1D5B05CD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ırtıl"/>
        </a:ext>
      </dgm:extLst>
    </dgm:pt>
    <dgm:pt modelId="{0160989D-D64F-449B-A40C-3B254CE53515}" type="pres">
      <dgm:prSet presAssocID="{6E4C144C-957E-4F12-9AEE-24F1D5B05CDA}" presName="spaceRect" presStyleCnt="0"/>
      <dgm:spPr/>
    </dgm:pt>
    <dgm:pt modelId="{EBE99B05-FA12-4272-B64B-B9890EA3090D}" type="pres">
      <dgm:prSet presAssocID="{6E4C144C-957E-4F12-9AEE-24F1D5B05CDA}" presName="textRect" presStyleLbl="revTx" presStyleIdx="6" presStyleCnt="7">
        <dgm:presLayoutVars>
          <dgm:chMax val="1"/>
          <dgm:chPref val="1"/>
        </dgm:presLayoutVars>
      </dgm:prSet>
      <dgm:spPr/>
    </dgm:pt>
  </dgm:ptLst>
  <dgm:cxnLst>
    <dgm:cxn modelId="{5E881D23-45BD-4852-A232-A79F9F62A20C}" type="presOf" srcId="{51E5A560-B221-4C4C-B95A-A04D206FB68A}" destId="{1FFE4086-034D-4E3E-9131-591EB170C5A9}" srcOrd="0" destOrd="0" presId="urn:microsoft.com/office/officeart/2018/2/layout/IconCircleList"/>
    <dgm:cxn modelId="{6F9CEA60-183D-4910-823B-F4D4BBB3E6D0}" srcId="{618BBE71-BAE8-40EF-8B48-08846F41B9E7}" destId="{301AFEC7-D862-46E3-8742-41BD3BC36634}" srcOrd="4" destOrd="0" parTransId="{DC543B21-3EFE-40BF-918A-BFE724D07A10}" sibTransId="{05B7C6C9-1F10-4F0C-8970-689632863F43}"/>
    <dgm:cxn modelId="{2FB82A41-6610-4B74-9435-ADBF662A392F}" type="presOf" srcId="{6DB0789F-3E00-4897-8B93-A165BA0E8806}" destId="{241B613C-5575-46E4-A5E6-DE11723F981A}" srcOrd="0" destOrd="0" presId="urn:microsoft.com/office/officeart/2018/2/layout/IconCircleList"/>
    <dgm:cxn modelId="{7EEE4A65-62A4-4824-B241-E3580995B49F}" type="presOf" srcId="{5DDCB793-F85D-4FC6-A1CE-3EE1B62C30E3}" destId="{D46F40FC-9A0D-4CF2-96D2-F4362BBE5273}" srcOrd="0" destOrd="0" presId="urn:microsoft.com/office/officeart/2018/2/layout/IconCircleList"/>
    <dgm:cxn modelId="{05B4F769-B614-4624-8245-2F2F73021C9E}" srcId="{618BBE71-BAE8-40EF-8B48-08846F41B9E7}" destId="{51E5A560-B221-4C4C-B95A-A04D206FB68A}" srcOrd="0" destOrd="0" parTransId="{BA8999DF-E973-40D2-8079-2A0E5569EB5F}" sibTransId="{0EE6E6EC-7B75-48C5-A555-B28D72641A49}"/>
    <dgm:cxn modelId="{E9CD764A-1C26-4597-930C-04875215CFB6}" srcId="{618BBE71-BAE8-40EF-8B48-08846F41B9E7}" destId="{2E9F245F-DE16-4F6E-A6B0-97A2B9D5A5FB}" srcOrd="5" destOrd="0" parTransId="{C9077CC8-0269-4EB0-9F8D-3313CFEAFCDC}" sibTransId="{6DB0789F-3E00-4897-8B93-A165BA0E8806}"/>
    <dgm:cxn modelId="{9876726B-876D-4AA4-9FB9-587B2C7BEA72}" type="presOf" srcId="{05B7C6C9-1F10-4F0C-8970-689632863F43}" destId="{3F648EFB-5983-4D11-99E1-D1B209256829}" srcOrd="0" destOrd="0" presId="urn:microsoft.com/office/officeart/2018/2/layout/IconCircleList"/>
    <dgm:cxn modelId="{67957957-6ABA-4C08-9824-560D1FFC8A20}" srcId="{618BBE71-BAE8-40EF-8B48-08846F41B9E7}" destId="{5DDCB793-F85D-4FC6-A1CE-3EE1B62C30E3}" srcOrd="3" destOrd="0" parTransId="{7859EE02-9D11-4C95-840E-F12A5C0FE971}" sibTransId="{8FED446D-DF5E-42EC-85B3-9E0EC223EA9A}"/>
    <dgm:cxn modelId="{D1794F7C-5309-4A13-9B78-D15D6FE2E77D}" srcId="{618BBE71-BAE8-40EF-8B48-08846F41B9E7}" destId="{EEE70818-0894-4F31-A5D9-04D356498B69}" srcOrd="1" destOrd="0" parTransId="{290D1DB0-B72E-4AC7-98CD-A14FFA283918}" sibTransId="{846462A3-016A-46E3-910A-B01D46929932}"/>
    <dgm:cxn modelId="{B02F9084-1C05-46BB-A21E-0277A739F2A8}" type="presOf" srcId="{846462A3-016A-46E3-910A-B01D46929932}" destId="{5562C3F1-7738-4964-B29F-4AE2FE1CA6E6}" srcOrd="0" destOrd="0" presId="urn:microsoft.com/office/officeart/2018/2/layout/IconCircleList"/>
    <dgm:cxn modelId="{77D15186-32FB-485C-8B16-5AB7857BA5E1}" srcId="{618BBE71-BAE8-40EF-8B48-08846F41B9E7}" destId="{6E4C144C-957E-4F12-9AEE-24F1D5B05CDA}" srcOrd="6" destOrd="0" parTransId="{A569370B-1531-4562-8074-3203A4F134E8}" sibTransId="{3C0B3980-77EC-4077-8F6E-2C59FB964153}"/>
    <dgm:cxn modelId="{D0FA7B86-FD05-41C8-8A9D-9CEA457E3F32}" type="presOf" srcId="{618BBE71-BAE8-40EF-8B48-08846F41B9E7}" destId="{D8369F36-B9CB-4EAF-B48F-306476D9D530}" srcOrd="0" destOrd="0" presId="urn:microsoft.com/office/officeart/2018/2/layout/IconCircleList"/>
    <dgm:cxn modelId="{2C18D78B-7FB7-427E-B41E-22B84F403E27}" type="presOf" srcId="{EEE70818-0894-4F31-A5D9-04D356498B69}" destId="{B0600AC6-30C0-4592-821A-A86AD3BFBBF6}" srcOrd="0" destOrd="0" presId="urn:microsoft.com/office/officeart/2018/2/layout/IconCircleList"/>
    <dgm:cxn modelId="{43A039A0-03EC-4313-833D-7634A2E56027}" srcId="{618BBE71-BAE8-40EF-8B48-08846F41B9E7}" destId="{C7CF8187-F248-4B74-81FB-8E194A1D33A0}" srcOrd="2" destOrd="0" parTransId="{B9839765-805E-418A-9EB4-2F9239626DB1}" sibTransId="{543A37EC-32CA-4BEC-A642-5CE133D2B03B}"/>
    <dgm:cxn modelId="{6293D5A0-0B73-42D6-8E48-5C46EE7B4265}" type="presOf" srcId="{301AFEC7-D862-46E3-8742-41BD3BC36634}" destId="{12EAAE16-BCF9-4016-B9E3-3A848BB21FC4}" srcOrd="0" destOrd="0" presId="urn:microsoft.com/office/officeart/2018/2/layout/IconCircleList"/>
    <dgm:cxn modelId="{519AECAE-AC29-4535-AA67-46951FDBDBD9}" type="presOf" srcId="{6E4C144C-957E-4F12-9AEE-24F1D5B05CDA}" destId="{EBE99B05-FA12-4272-B64B-B9890EA3090D}" srcOrd="0" destOrd="0" presId="urn:microsoft.com/office/officeart/2018/2/layout/IconCircleList"/>
    <dgm:cxn modelId="{6567B4AF-7BBF-4092-A3F1-9004FDE515DC}" type="presOf" srcId="{543A37EC-32CA-4BEC-A642-5CE133D2B03B}" destId="{C5842533-A864-4C4D-994C-50D1F1B1EB3B}" srcOrd="0" destOrd="0" presId="urn:microsoft.com/office/officeart/2018/2/layout/IconCircleList"/>
    <dgm:cxn modelId="{073554D9-42E0-44B4-9933-52B0EDB193CD}" type="presOf" srcId="{C7CF8187-F248-4B74-81FB-8E194A1D33A0}" destId="{2F3F2A1B-A22E-4BA5-A544-175AE5B49D0A}" srcOrd="0" destOrd="0" presId="urn:microsoft.com/office/officeart/2018/2/layout/IconCircleList"/>
    <dgm:cxn modelId="{7A64BCE7-FE96-4CB6-BC57-DE0C96C236BB}" type="presOf" srcId="{8FED446D-DF5E-42EC-85B3-9E0EC223EA9A}" destId="{FE206E16-1C4E-4E71-B94D-581EE0373B2D}" srcOrd="0" destOrd="0" presId="urn:microsoft.com/office/officeart/2018/2/layout/IconCircleList"/>
    <dgm:cxn modelId="{5F81AAEF-82AA-402F-BD2C-FDBCD3CBDB17}" type="presOf" srcId="{2E9F245F-DE16-4F6E-A6B0-97A2B9D5A5FB}" destId="{D13F88AB-6CBA-4D79-A197-710314B5AF2E}" srcOrd="0" destOrd="0" presId="urn:microsoft.com/office/officeart/2018/2/layout/IconCircleList"/>
    <dgm:cxn modelId="{FC5C72F7-5228-475B-9EE6-5FB7C798B025}" type="presOf" srcId="{0EE6E6EC-7B75-48C5-A555-B28D72641A49}" destId="{0497D248-88A5-4E50-A827-883D43DE1C2F}" srcOrd="0" destOrd="0" presId="urn:microsoft.com/office/officeart/2018/2/layout/IconCircleList"/>
    <dgm:cxn modelId="{3CC5BCEB-A2CA-43D0-8C0F-9C4E96FFEDA0}" type="presParOf" srcId="{D8369F36-B9CB-4EAF-B48F-306476D9D530}" destId="{6E10A005-078C-4FE0-97F2-F2B7DCC85A22}" srcOrd="0" destOrd="0" presId="urn:microsoft.com/office/officeart/2018/2/layout/IconCircleList"/>
    <dgm:cxn modelId="{4AD2F7C1-0761-4C02-9599-40C4EC63A134}" type="presParOf" srcId="{6E10A005-078C-4FE0-97F2-F2B7DCC85A22}" destId="{3464AB39-E068-45CB-95D9-03BD44E1E27A}" srcOrd="0" destOrd="0" presId="urn:microsoft.com/office/officeart/2018/2/layout/IconCircleList"/>
    <dgm:cxn modelId="{9643BFFF-F89A-42F6-8067-56E3AFB84C73}" type="presParOf" srcId="{3464AB39-E068-45CB-95D9-03BD44E1E27A}" destId="{F879228A-BDB3-45EF-A2D3-F3F030473296}" srcOrd="0" destOrd="0" presId="urn:microsoft.com/office/officeart/2018/2/layout/IconCircleList"/>
    <dgm:cxn modelId="{A5E1F0E9-81AD-41EF-8BCA-A823B35E3174}" type="presParOf" srcId="{3464AB39-E068-45CB-95D9-03BD44E1E27A}" destId="{BC1582EE-4BF3-44E1-B785-FF1F4A3ADA9F}" srcOrd="1" destOrd="0" presId="urn:microsoft.com/office/officeart/2018/2/layout/IconCircleList"/>
    <dgm:cxn modelId="{5F4FE376-C34C-4B34-B970-E29D17B78936}" type="presParOf" srcId="{3464AB39-E068-45CB-95D9-03BD44E1E27A}" destId="{6FA716EC-E082-44F8-94FF-0840942DB62F}" srcOrd="2" destOrd="0" presId="urn:microsoft.com/office/officeart/2018/2/layout/IconCircleList"/>
    <dgm:cxn modelId="{F61AC199-BC49-4C9D-8459-CA6F32A3FFFB}" type="presParOf" srcId="{3464AB39-E068-45CB-95D9-03BD44E1E27A}" destId="{1FFE4086-034D-4E3E-9131-591EB170C5A9}" srcOrd="3" destOrd="0" presId="urn:microsoft.com/office/officeart/2018/2/layout/IconCircleList"/>
    <dgm:cxn modelId="{278A1C7C-3A1C-4C3C-A5C6-8FC6F8C632FD}" type="presParOf" srcId="{6E10A005-078C-4FE0-97F2-F2B7DCC85A22}" destId="{0497D248-88A5-4E50-A827-883D43DE1C2F}" srcOrd="1" destOrd="0" presId="urn:microsoft.com/office/officeart/2018/2/layout/IconCircleList"/>
    <dgm:cxn modelId="{9E5E56AF-F2F7-4B96-8EBD-4AF04DFB34B2}" type="presParOf" srcId="{6E10A005-078C-4FE0-97F2-F2B7DCC85A22}" destId="{ED171BBD-767E-45E7-A2E1-2C0B9515C201}" srcOrd="2" destOrd="0" presId="urn:microsoft.com/office/officeart/2018/2/layout/IconCircleList"/>
    <dgm:cxn modelId="{1473211A-ECAB-4DBD-9B2D-2A54DEFAA1B2}" type="presParOf" srcId="{ED171BBD-767E-45E7-A2E1-2C0B9515C201}" destId="{04E89B66-194F-4DAF-8B27-488222371CA5}" srcOrd="0" destOrd="0" presId="urn:microsoft.com/office/officeart/2018/2/layout/IconCircleList"/>
    <dgm:cxn modelId="{126B22A8-43CA-4FDF-8B85-6F11868F3510}" type="presParOf" srcId="{ED171BBD-767E-45E7-A2E1-2C0B9515C201}" destId="{FF760D71-32F1-405E-85F2-3ACF1C55D441}" srcOrd="1" destOrd="0" presId="urn:microsoft.com/office/officeart/2018/2/layout/IconCircleList"/>
    <dgm:cxn modelId="{E89F8F06-7C8C-468D-B6CA-1268791135E7}" type="presParOf" srcId="{ED171BBD-767E-45E7-A2E1-2C0B9515C201}" destId="{8EC6994B-0FF9-4FFC-81D6-03B84412FE1C}" srcOrd="2" destOrd="0" presId="urn:microsoft.com/office/officeart/2018/2/layout/IconCircleList"/>
    <dgm:cxn modelId="{1D40A5A8-FEC7-4A07-A5F2-A99F6C64D728}" type="presParOf" srcId="{ED171BBD-767E-45E7-A2E1-2C0B9515C201}" destId="{B0600AC6-30C0-4592-821A-A86AD3BFBBF6}" srcOrd="3" destOrd="0" presId="urn:microsoft.com/office/officeart/2018/2/layout/IconCircleList"/>
    <dgm:cxn modelId="{1774FDEC-74B2-4D7C-B993-CA605E12D439}" type="presParOf" srcId="{6E10A005-078C-4FE0-97F2-F2B7DCC85A22}" destId="{5562C3F1-7738-4964-B29F-4AE2FE1CA6E6}" srcOrd="3" destOrd="0" presId="urn:microsoft.com/office/officeart/2018/2/layout/IconCircleList"/>
    <dgm:cxn modelId="{0E783058-CF04-4712-8833-323C38A98D5B}" type="presParOf" srcId="{6E10A005-078C-4FE0-97F2-F2B7DCC85A22}" destId="{6336FEAB-8193-4751-8618-1C61F1877C00}" srcOrd="4" destOrd="0" presId="urn:microsoft.com/office/officeart/2018/2/layout/IconCircleList"/>
    <dgm:cxn modelId="{0C1D6AFB-0A8C-4704-ABF2-E38B863ECC68}" type="presParOf" srcId="{6336FEAB-8193-4751-8618-1C61F1877C00}" destId="{775A4411-033E-4ADB-ADA1-086ED3BA2B38}" srcOrd="0" destOrd="0" presId="urn:microsoft.com/office/officeart/2018/2/layout/IconCircleList"/>
    <dgm:cxn modelId="{CCC8FF49-F354-4F0D-8F64-112591ABD3B1}" type="presParOf" srcId="{6336FEAB-8193-4751-8618-1C61F1877C00}" destId="{F3DD99AB-0790-4B50-A8B7-F67ADC984908}" srcOrd="1" destOrd="0" presId="urn:microsoft.com/office/officeart/2018/2/layout/IconCircleList"/>
    <dgm:cxn modelId="{9CE668F2-5CC1-45C3-89A4-D5549427D571}" type="presParOf" srcId="{6336FEAB-8193-4751-8618-1C61F1877C00}" destId="{57A18B30-A762-47E3-9507-D822C1864773}" srcOrd="2" destOrd="0" presId="urn:microsoft.com/office/officeart/2018/2/layout/IconCircleList"/>
    <dgm:cxn modelId="{FDD6B9A6-D11C-4165-AA75-507686E9B24A}" type="presParOf" srcId="{6336FEAB-8193-4751-8618-1C61F1877C00}" destId="{2F3F2A1B-A22E-4BA5-A544-175AE5B49D0A}" srcOrd="3" destOrd="0" presId="urn:microsoft.com/office/officeart/2018/2/layout/IconCircleList"/>
    <dgm:cxn modelId="{13951874-FAAE-49C2-9BEC-B18F4E0E4611}" type="presParOf" srcId="{6E10A005-078C-4FE0-97F2-F2B7DCC85A22}" destId="{C5842533-A864-4C4D-994C-50D1F1B1EB3B}" srcOrd="5" destOrd="0" presId="urn:microsoft.com/office/officeart/2018/2/layout/IconCircleList"/>
    <dgm:cxn modelId="{B64957DF-4096-43ED-8EE3-CBE10D950EF5}" type="presParOf" srcId="{6E10A005-078C-4FE0-97F2-F2B7DCC85A22}" destId="{FF3451E5-B10A-4CEB-8F9B-F5DA30C27A1C}" srcOrd="6" destOrd="0" presId="urn:microsoft.com/office/officeart/2018/2/layout/IconCircleList"/>
    <dgm:cxn modelId="{EE271FFB-E3BB-4991-B943-0112D3CCC027}" type="presParOf" srcId="{FF3451E5-B10A-4CEB-8F9B-F5DA30C27A1C}" destId="{4456EC45-D155-4D0E-B627-1C01A690D1FB}" srcOrd="0" destOrd="0" presId="urn:microsoft.com/office/officeart/2018/2/layout/IconCircleList"/>
    <dgm:cxn modelId="{0D9780A1-7BFF-4FBF-819B-144BB70CD083}" type="presParOf" srcId="{FF3451E5-B10A-4CEB-8F9B-F5DA30C27A1C}" destId="{41359E1F-3653-4F51-8DE2-91A569CE114B}" srcOrd="1" destOrd="0" presId="urn:microsoft.com/office/officeart/2018/2/layout/IconCircleList"/>
    <dgm:cxn modelId="{C72FFAC3-8443-4FDF-9365-1907F33E1545}" type="presParOf" srcId="{FF3451E5-B10A-4CEB-8F9B-F5DA30C27A1C}" destId="{F1952CAE-9F18-4356-A027-0742343A8B96}" srcOrd="2" destOrd="0" presId="urn:microsoft.com/office/officeart/2018/2/layout/IconCircleList"/>
    <dgm:cxn modelId="{719F6864-AA9C-4272-B082-81E9BBE76658}" type="presParOf" srcId="{FF3451E5-B10A-4CEB-8F9B-F5DA30C27A1C}" destId="{D46F40FC-9A0D-4CF2-96D2-F4362BBE5273}" srcOrd="3" destOrd="0" presId="urn:microsoft.com/office/officeart/2018/2/layout/IconCircleList"/>
    <dgm:cxn modelId="{21EC98B4-D622-4EE5-ABBF-D6209FFA3D30}" type="presParOf" srcId="{6E10A005-078C-4FE0-97F2-F2B7DCC85A22}" destId="{FE206E16-1C4E-4E71-B94D-581EE0373B2D}" srcOrd="7" destOrd="0" presId="urn:microsoft.com/office/officeart/2018/2/layout/IconCircleList"/>
    <dgm:cxn modelId="{DFC98D24-236B-4ABF-AEB0-FCE558408B28}" type="presParOf" srcId="{6E10A005-078C-4FE0-97F2-F2B7DCC85A22}" destId="{7FFA68B6-D7AE-431C-B6EE-91CD5B72C48B}" srcOrd="8" destOrd="0" presId="urn:microsoft.com/office/officeart/2018/2/layout/IconCircleList"/>
    <dgm:cxn modelId="{72345312-82C4-4214-8CA1-A07F10898F70}" type="presParOf" srcId="{7FFA68B6-D7AE-431C-B6EE-91CD5B72C48B}" destId="{3D9A4E65-67B9-45D8-9F92-C22151CEF1E4}" srcOrd="0" destOrd="0" presId="urn:microsoft.com/office/officeart/2018/2/layout/IconCircleList"/>
    <dgm:cxn modelId="{DAAE638C-25ED-4B42-81A4-FB9F0E4B486F}" type="presParOf" srcId="{7FFA68B6-D7AE-431C-B6EE-91CD5B72C48B}" destId="{59CA0D0D-A864-4792-BB5D-E74676127143}" srcOrd="1" destOrd="0" presId="urn:microsoft.com/office/officeart/2018/2/layout/IconCircleList"/>
    <dgm:cxn modelId="{448F2F17-1F2F-4CF0-9C3F-58994A35D50A}" type="presParOf" srcId="{7FFA68B6-D7AE-431C-B6EE-91CD5B72C48B}" destId="{AF358BB2-B704-4E2D-B12F-AC6CB4F75EC0}" srcOrd="2" destOrd="0" presId="urn:microsoft.com/office/officeart/2018/2/layout/IconCircleList"/>
    <dgm:cxn modelId="{15E5BB2A-9DA6-4FAE-BFB5-7DB3688E1801}" type="presParOf" srcId="{7FFA68B6-D7AE-431C-B6EE-91CD5B72C48B}" destId="{12EAAE16-BCF9-4016-B9E3-3A848BB21FC4}" srcOrd="3" destOrd="0" presId="urn:microsoft.com/office/officeart/2018/2/layout/IconCircleList"/>
    <dgm:cxn modelId="{8972BA85-433C-4594-A080-AEF92ECE2A5A}" type="presParOf" srcId="{6E10A005-078C-4FE0-97F2-F2B7DCC85A22}" destId="{3F648EFB-5983-4D11-99E1-D1B209256829}" srcOrd="9" destOrd="0" presId="urn:microsoft.com/office/officeart/2018/2/layout/IconCircleList"/>
    <dgm:cxn modelId="{15D80BD8-B766-43E7-B0CA-996444C9AC8D}" type="presParOf" srcId="{6E10A005-078C-4FE0-97F2-F2B7DCC85A22}" destId="{FDB3193B-9242-4696-9E71-85941116A432}" srcOrd="10" destOrd="0" presId="urn:microsoft.com/office/officeart/2018/2/layout/IconCircleList"/>
    <dgm:cxn modelId="{B8834A13-36BE-44D5-839C-E40C1F24FFEF}" type="presParOf" srcId="{FDB3193B-9242-4696-9E71-85941116A432}" destId="{BEBE43C6-D28B-47AF-BF12-88C4C192DBCE}" srcOrd="0" destOrd="0" presId="urn:microsoft.com/office/officeart/2018/2/layout/IconCircleList"/>
    <dgm:cxn modelId="{4C856E5A-4AF9-4333-BDBA-62AA86FC1099}" type="presParOf" srcId="{FDB3193B-9242-4696-9E71-85941116A432}" destId="{4836A077-603F-473C-92F6-5ED172FDDCA8}" srcOrd="1" destOrd="0" presId="urn:microsoft.com/office/officeart/2018/2/layout/IconCircleList"/>
    <dgm:cxn modelId="{D9C69DE9-1C28-44DD-B3E7-8EA49E438272}" type="presParOf" srcId="{FDB3193B-9242-4696-9E71-85941116A432}" destId="{02CE562A-EF78-4139-9761-0E2E6E7BC87E}" srcOrd="2" destOrd="0" presId="urn:microsoft.com/office/officeart/2018/2/layout/IconCircleList"/>
    <dgm:cxn modelId="{57EFE3F6-1BC8-49B8-BFBB-0C203130E6C6}" type="presParOf" srcId="{FDB3193B-9242-4696-9E71-85941116A432}" destId="{D13F88AB-6CBA-4D79-A197-710314B5AF2E}" srcOrd="3" destOrd="0" presId="urn:microsoft.com/office/officeart/2018/2/layout/IconCircleList"/>
    <dgm:cxn modelId="{D35FF92A-8CE7-4997-B3EE-E63C36B86227}" type="presParOf" srcId="{6E10A005-078C-4FE0-97F2-F2B7DCC85A22}" destId="{241B613C-5575-46E4-A5E6-DE11723F981A}" srcOrd="11" destOrd="0" presId="urn:microsoft.com/office/officeart/2018/2/layout/IconCircleList"/>
    <dgm:cxn modelId="{32A358AD-4A94-4338-8C3C-A51C5A023E1E}" type="presParOf" srcId="{6E10A005-078C-4FE0-97F2-F2B7DCC85A22}" destId="{0590A90F-4820-46FE-9F16-10147E339364}" srcOrd="12" destOrd="0" presId="urn:microsoft.com/office/officeart/2018/2/layout/IconCircleList"/>
    <dgm:cxn modelId="{6473912F-EA73-4096-9607-ADF2E1236779}" type="presParOf" srcId="{0590A90F-4820-46FE-9F16-10147E339364}" destId="{E4A7CACB-9361-415B-A28C-D29E454D5505}" srcOrd="0" destOrd="0" presId="urn:microsoft.com/office/officeart/2018/2/layout/IconCircleList"/>
    <dgm:cxn modelId="{A3E5C9E6-BBA7-4F35-A8C2-226E0C041430}" type="presParOf" srcId="{0590A90F-4820-46FE-9F16-10147E339364}" destId="{BE2D08FB-29BB-424F-9991-65CA5527E80E}" srcOrd="1" destOrd="0" presId="urn:microsoft.com/office/officeart/2018/2/layout/IconCircleList"/>
    <dgm:cxn modelId="{821262FB-2D11-4137-BBD7-6825556B4DCB}" type="presParOf" srcId="{0590A90F-4820-46FE-9F16-10147E339364}" destId="{0160989D-D64F-449B-A40C-3B254CE53515}" srcOrd="2" destOrd="0" presId="urn:microsoft.com/office/officeart/2018/2/layout/IconCircleList"/>
    <dgm:cxn modelId="{E2522BAC-5A3E-402E-9A43-CED6B33B0211}" type="presParOf" srcId="{0590A90F-4820-46FE-9F16-10147E339364}" destId="{EBE99B05-FA12-4272-B64B-B9890EA3090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CA4AF-2C07-4566-B1B6-C6CC7CC37B9F}"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6FDCEE7E-C14E-4F74-ACC1-F28FD2D5B112}">
      <dgm:prSet/>
      <dgm:spPr/>
      <dgm:t>
        <a:bodyPr/>
        <a:lstStyle/>
        <a:p>
          <a:r>
            <a:rPr lang="tr-TR" dirty="0"/>
            <a:t>1) </a:t>
          </a:r>
          <a:r>
            <a:rPr lang="en-US" dirty="0"/>
            <a:t>Grammatical Role Extraction with NLP</a:t>
          </a:r>
        </a:p>
      </dgm:t>
    </dgm:pt>
    <dgm:pt modelId="{252F6198-5C04-49F4-BD82-C083B10E539D}" type="parTrans" cxnId="{D5593646-4AC9-4F0C-8DAA-B7E68FEB3DC9}">
      <dgm:prSet/>
      <dgm:spPr/>
      <dgm:t>
        <a:bodyPr/>
        <a:lstStyle/>
        <a:p>
          <a:endParaRPr lang="en-US"/>
        </a:p>
      </dgm:t>
    </dgm:pt>
    <dgm:pt modelId="{BCB1EC08-7EDA-44D1-B8C1-C6638390C14D}" type="sibTrans" cxnId="{D5593646-4AC9-4F0C-8DAA-B7E68FEB3DC9}">
      <dgm:prSet/>
      <dgm:spPr/>
      <dgm:t>
        <a:bodyPr/>
        <a:lstStyle/>
        <a:p>
          <a:endParaRPr lang="en-US"/>
        </a:p>
      </dgm:t>
    </dgm:pt>
    <dgm:pt modelId="{7CFEABAD-491B-4951-9145-8296D415F5E1}">
      <dgm:prSet/>
      <dgm:spPr/>
      <dgm:t>
        <a:bodyPr/>
        <a:lstStyle/>
        <a:p>
          <a:r>
            <a:rPr lang="tr-TR"/>
            <a:t>2) </a:t>
          </a:r>
          <a:r>
            <a:rPr lang="en-US"/>
            <a:t>Word Normalization: Stemming and Fuzzy Matching</a:t>
          </a:r>
        </a:p>
      </dgm:t>
    </dgm:pt>
    <dgm:pt modelId="{55613985-69A4-4BAB-B9CD-2EEC8AC31DF1}" type="parTrans" cxnId="{BC47060A-8898-41AA-AC62-7FE8A7216549}">
      <dgm:prSet/>
      <dgm:spPr/>
      <dgm:t>
        <a:bodyPr/>
        <a:lstStyle/>
        <a:p>
          <a:endParaRPr lang="en-US"/>
        </a:p>
      </dgm:t>
    </dgm:pt>
    <dgm:pt modelId="{7D634C74-2EFE-4CB7-8328-00026E952080}" type="sibTrans" cxnId="{BC47060A-8898-41AA-AC62-7FE8A7216549}">
      <dgm:prSet/>
      <dgm:spPr/>
      <dgm:t>
        <a:bodyPr/>
        <a:lstStyle/>
        <a:p>
          <a:endParaRPr lang="en-US"/>
        </a:p>
      </dgm:t>
    </dgm:pt>
    <dgm:pt modelId="{66288C9B-84BD-4E5E-B05B-D1F5B01229E4}">
      <dgm:prSet/>
      <dgm:spPr/>
      <dgm:t>
        <a:bodyPr/>
        <a:lstStyle/>
        <a:p>
          <a:r>
            <a:rPr lang="tr-TR"/>
            <a:t>3) </a:t>
          </a:r>
          <a:r>
            <a:rPr lang="en-US"/>
            <a:t>Semantic Mapping: 3-2-1 Priority Approach</a:t>
          </a:r>
        </a:p>
      </dgm:t>
    </dgm:pt>
    <dgm:pt modelId="{BCC575A7-F2F7-48E1-A2D9-B32FC2449311}" type="parTrans" cxnId="{AA15B6A1-63F6-45DA-A8C0-1D9144A2A502}">
      <dgm:prSet/>
      <dgm:spPr/>
      <dgm:t>
        <a:bodyPr/>
        <a:lstStyle/>
        <a:p>
          <a:endParaRPr lang="en-US"/>
        </a:p>
      </dgm:t>
    </dgm:pt>
    <dgm:pt modelId="{0D266DBF-AAEE-4882-9F21-231649DFD157}" type="sibTrans" cxnId="{AA15B6A1-63F6-45DA-A8C0-1D9144A2A502}">
      <dgm:prSet/>
      <dgm:spPr/>
      <dgm:t>
        <a:bodyPr/>
        <a:lstStyle/>
        <a:p>
          <a:endParaRPr lang="en-US"/>
        </a:p>
      </dgm:t>
    </dgm:pt>
    <dgm:pt modelId="{803C0A64-4A11-4054-A7A6-E8B32AE9D5FA}">
      <dgm:prSet/>
      <dgm:spPr/>
      <dgm:t>
        <a:bodyPr/>
        <a:lstStyle/>
        <a:p>
          <a:r>
            <a:rPr lang="tr-TR"/>
            <a:t>4) Emoji JSON Creation &amp; Loading</a:t>
          </a:r>
          <a:endParaRPr lang="en-US"/>
        </a:p>
      </dgm:t>
    </dgm:pt>
    <dgm:pt modelId="{FFBA72DD-34D9-48E7-808F-9E4D97B0E48E}" type="parTrans" cxnId="{330D07F7-1C2A-4AE1-A986-ACDA3EE12A94}">
      <dgm:prSet/>
      <dgm:spPr/>
      <dgm:t>
        <a:bodyPr/>
        <a:lstStyle/>
        <a:p>
          <a:endParaRPr lang="en-US"/>
        </a:p>
      </dgm:t>
    </dgm:pt>
    <dgm:pt modelId="{C4268C59-E111-4D80-86B7-F81AF3D5725A}" type="sibTrans" cxnId="{330D07F7-1C2A-4AE1-A986-ACDA3EE12A94}">
      <dgm:prSet/>
      <dgm:spPr/>
      <dgm:t>
        <a:bodyPr/>
        <a:lstStyle/>
        <a:p>
          <a:endParaRPr lang="en-US"/>
        </a:p>
      </dgm:t>
    </dgm:pt>
    <dgm:pt modelId="{4BA93ECA-F115-49D2-9A7C-5BD53EE2808C}">
      <dgm:prSet/>
      <dgm:spPr/>
      <dgm:t>
        <a:bodyPr/>
        <a:lstStyle/>
        <a:p>
          <a:r>
            <a:rPr lang="tr-TR"/>
            <a:t>5) Shuffling Algorithm: Fisher-Yates Shuffle</a:t>
          </a:r>
          <a:endParaRPr lang="en-US"/>
        </a:p>
      </dgm:t>
    </dgm:pt>
    <dgm:pt modelId="{E84D229E-D5D5-4876-960B-2E60DEB6DBED}" type="parTrans" cxnId="{6D453AEB-0F51-4B20-BE71-FBFEC79F810D}">
      <dgm:prSet/>
      <dgm:spPr/>
      <dgm:t>
        <a:bodyPr/>
        <a:lstStyle/>
        <a:p>
          <a:endParaRPr lang="en-US"/>
        </a:p>
      </dgm:t>
    </dgm:pt>
    <dgm:pt modelId="{848CC91E-5A42-4B93-BE53-22345034A90E}" type="sibTrans" cxnId="{6D453AEB-0F51-4B20-BE71-FBFEC79F810D}">
      <dgm:prSet/>
      <dgm:spPr/>
      <dgm:t>
        <a:bodyPr/>
        <a:lstStyle/>
        <a:p>
          <a:endParaRPr lang="en-US"/>
        </a:p>
      </dgm:t>
    </dgm:pt>
    <dgm:pt modelId="{1CA1FBC4-2958-4369-9FCA-BF9BDA65B9EB}">
      <dgm:prSet/>
      <dgm:spPr/>
      <dgm:t>
        <a:bodyPr/>
        <a:lstStyle/>
        <a:p>
          <a:r>
            <a:rPr lang="tr-TR"/>
            <a:t>6) Hashing with SHA-256</a:t>
          </a:r>
          <a:endParaRPr lang="en-US"/>
        </a:p>
      </dgm:t>
    </dgm:pt>
    <dgm:pt modelId="{5A36E2D0-64AB-41AC-8391-4EBB92B6E659}" type="parTrans" cxnId="{A443EED0-A1CE-4767-9B0F-36B8254FC5DC}">
      <dgm:prSet/>
      <dgm:spPr/>
      <dgm:t>
        <a:bodyPr/>
        <a:lstStyle/>
        <a:p>
          <a:endParaRPr lang="en-US"/>
        </a:p>
      </dgm:t>
    </dgm:pt>
    <dgm:pt modelId="{B5BF0625-E207-4CC5-859E-4EE87D476883}" type="sibTrans" cxnId="{A443EED0-A1CE-4767-9B0F-36B8254FC5DC}">
      <dgm:prSet/>
      <dgm:spPr/>
      <dgm:t>
        <a:bodyPr/>
        <a:lstStyle/>
        <a:p>
          <a:endParaRPr lang="en-US"/>
        </a:p>
      </dgm:t>
    </dgm:pt>
    <dgm:pt modelId="{BB3400A1-6988-4044-A069-FCF0CA45D02D}" type="pres">
      <dgm:prSet presAssocID="{B97CA4AF-2C07-4566-B1B6-C6CC7CC37B9F}" presName="linear" presStyleCnt="0">
        <dgm:presLayoutVars>
          <dgm:animLvl val="lvl"/>
          <dgm:resizeHandles val="exact"/>
        </dgm:presLayoutVars>
      </dgm:prSet>
      <dgm:spPr/>
    </dgm:pt>
    <dgm:pt modelId="{A362B19A-1117-4B4B-9941-7B81D49E3090}" type="pres">
      <dgm:prSet presAssocID="{6FDCEE7E-C14E-4F74-ACC1-F28FD2D5B112}" presName="parentText" presStyleLbl="node1" presStyleIdx="0" presStyleCnt="6">
        <dgm:presLayoutVars>
          <dgm:chMax val="0"/>
          <dgm:bulletEnabled val="1"/>
        </dgm:presLayoutVars>
      </dgm:prSet>
      <dgm:spPr/>
    </dgm:pt>
    <dgm:pt modelId="{A8000063-4309-43BB-8B2E-FBB4DE13687C}" type="pres">
      <dgm:prSet presAssocID="{BCB1EC08-7EDA-44D1-B8C1-C6638390C14D}" presName="spacer" presStyleCnt="0"/>
      <dgm:spPr/>
    </dgm:pt>
    <dgm:pt modelId="{8C1543E0-E602-4123-98A6-94E5109AE863}" type="pres">
      <dgm:prSet presAssocID="{7CFEABAD-491B-4951-9145-8296D415F5E1}" presName="parentText" presStyleLbl="node1" presStyleIdx="1" presStyleCnt="6">
        <dgm:presLayoutVars>
          <dgm:chMax val="0"/>
          <dgm:bulletEnabled val="1"/>
        </dgm:presLayoutVars>
      </dgm:prSet>
      <dgm:spPr/>
    </dgm:pt>
    <dgm:pt modelId="{0BDFE0C1-668B-4BAF-9011-93598D91C393}" type="pres">
      <dgm:prSet presAssocID="{7D634C74-2EFE-4CB7-8328-00026E952080}" presName="spacer" presStyleCnt="0"/>
      <dgm:spPr/>
    </dgm:pt>
    <dgm:pt modelId="{614B0B1B-3EE3-41C1-A947-3A3ED24BE6A8}" type="pres">
      <dgm:prSet presAssocID="{66288C9B-84BD-4E5E-B05B-D1F5B01229E4}" presName="parentText" presStyleLbl="node1" presStyleIdx="2" presStyleCnt="6">
        <dgm:presLayoutVars>
          <dgm:chMax val="0"/>
          <dgm:bulletEnabled val="1"/>
        </dgm:presLayoutVars>
      </dgm:prSet>
      <dgm:spPr/>
    </dgm:pt>
    <dgm:pt modelId="{B2B41517-EDEA-45F1-B431-7305EDB3E411}" type="pres">
      <dgm:prSet presAssocID="{0D266DBF-AAEE-4882-9F21-231649DFD157}" presName="spacer" presStyleCnt="0"/>
      <dgm:spPr/>
    </dgm:pt>
    <dgm:pt modelId="{E4121529-C3FA-45C9-8994-79F7AE5445B0}" type="pres">
      <dgm:prSet presAssocID="{803C0A64-4A11-4054-A7A6-E8B32AE9D5FA}" presName="parentText" presStyleLbl="node1" presStyleIdx="3" presStyleCnt="6">
        <dgm:presLayoutVars>
          <dgm:chMax val="0"/>
          <dgm:bulletEnabled val="1"/>
        </dgm:presLayoutVars>
      </dgm:prSet>
      <dgm:spPr/>
    </dgm:pt>
    <dgm:pt modelId="{C6B3D1C2-6788-4E00-8CA2-46370D4BD4BF}" type="pres">
      <dgm:prSet presAssocID="{C4268C59-E111-4D80-86B7-F81AF3D5725A}" presName="spacer" presStyleCnt="0"/>
      <dgm:spPr/>
    </dgm:pt>
    <dgm:pt modelId="{7CCB2550-42BE-4DD9-A888-51898415D779}" type="pres">
      <dgm:prSet presAssocID="{4BA93ECA-F115-49D2-9A7C-5BD53EE2808C}" presName="parentText" presStyleLbl="node1" presStyleIdx="4" presStyleCnt="6">
        <dgm:presLayoutVars>
          <dgm:chMax val="0"/>
          <dgm:bulletEnabled val="1"/>
        </dgm:presLayoutVars>
      </dgm:prSet>
      <dgm:spPr/>
    </dgm:pt>
    <dgm:pt modelId="{C27AC33D-9BA0-42D0-B158-51811E027355}" type="pres">
      <dgm:prSet presAssocID="{848CC91E-5A42-4B93-BE53-22345034A90E}" presName="spacer" presStyleCnt="0"/>
      <dgm:spPr/>
    </dgm:pt>
    <dgm:pt modelId="{AECD6A75-BC7F-4356-8070-4E69FFEFB98C}" type="pres">
      <dgm:prSet presAssocID="{1CA1FBC4-2958-4369-9FCA-BF9BDA65B9EB}" presName="parentText" presStyleLbl="node1" presStyleIdx="5" presStyleCnt="6">
        <dgm:presLayoutVars>
          <dgm:chMax val="0"/>
          <dgm:bulletEnabled val="1"/>
        </dgm:presLayoutVars>
      </dgm:prSet>
      <dgm:spPr/>
    </dgm:pt>
  </dgm:ptLst>
  <dgm:cxnLst>
    <dgm:cxn modelId="{BC47060A-8898-41AA-AC62-7FE8A7216549}" srcId="{B97CA4AF-2C07-4566-B1B6-C6CC7CC37B9F}" destId="{7CFEABAD-491B-4951-9145-8296D415F5E1}" srcOrd="1" destOrd="0" parTransId="{55613985-69A4-4BAB-B9CD-2EEC8AC31DF1}" sibTransId="{7D634C74-2EFE-4CB7-8328-00026E952080}"/>
    <dgm:cxn modelId="{C506FE2E-9191-489F-ABB7-CBA67CB7E79E}" type="presOf" srcId="{7CFEABAD-491B-4951-9145-8296D415F5E1}" destId="{8C1543E0-E602-4123-98A6-94E5109AE863}" srcOrd="0" destOrd="0" presId="urn:microsoft.com/office/officeart/2005/8/layout/vList2"/>
    <dgm:cxn modelId="{BEA22260-ECB2-4FDA-BD5C-2A8AC6680D2B}" type="presOf" srcId="{803C0A64-4A11-4054-A7A6-E8B32AE9D5FA}" destId="{E4121529-C3FA-45C9-8994-79F7AE5445B0}" srcOrd="0" destOrd="0" presId="urn:microsoft.com/office/officeart/2005/8/layout/vList2"/>
    <dgm:cxn modelId="{60B58843-9C37-41C3-A0A4-A55C0BE1558A}" type="presOf" srcId="{66288C9B-84BD-4E5E-B05B-D1F5B01229E4}" destId="{614B0B1B-3EE3-41C1-A947-3A3ED24BE6A8}" srcOrd="0" destOrd="0" presId="urn:microsoft.com/office/officeart/2005/8/layout/vList2"/>
    <dgm:cxn modelId="{D5593646-4AC9-4F0C-8DAA-B7E68FEB3DC9}" srcId="{B97CA4AF-2C07-4566-B1B6-C6CC7CC37B9F}" destId="{6FDCEE7E-C14E-4F74-ACC1-F28FD2D5B112}" srcOrd="0" destOrd="0" parTransId="{252F6198-5C04-49F4-BD82-C083B10E539D}" sibTransId="{BCB1EC08-7EDA-44D1-B8C1-C6638390C14D}"/>
    <dgm:cxn modelId="{8F7E5C4E-15B3-48B3-A077-0EA2E3AB8C07}" type="presOf" srcId="{B97CA4AF-2C07-4566-B1B6-C6CC7CC37B9F}" destId="{BB3400A1-6988-4044-A069-FCF0CA45D02D}" srcOrd="0" destOrd="0" presId="urn:microsoft.com/office/officeart/2005/8/layout/vList2"/>
    <dgm:cxn modelId="{9389994F-EF0A-49A3-9FB8-50D63BA49D16}" type="presOf" srcId="{6FDCEE7E-C14E-4F74-ACC1-F28FD2D5B112}" destId="{A362B19A-1117-4B4B-9941-7B81D49E3090}" srcOrd="0" destOrd="0" presId="urn:microsoft.com/office/officeart/2005/8/layout/vList2"/>
    <dgm:cxn modelId="{CEB5E595-6E8E-4F58-BEA7-955275700601}" type="presOf" srcId="{4BA93ECA-F115-49D2-9A7C-5BD53EE2808C}" destId="{7CCB2550-42BE-4DD9-A888-51898415D779}" srcOrd="0" destOrd="0" presId="urn:microsoft.com/office/officeart/2005/8/layout/vList2"/>
    <dgm:cxn modelId="{AA15B6A1-63F6-45DA-A8C0-1D9144A2A502}" srcId="{B97CA4AF-2C07-4566-B1B6-C6CC7CC37B9F}" destId="{66288C9B-84BD-4E5E-B05B-D1F5B01229E4}" srcOrd="2" destOrd="0" parTransId="{BCC575A7-F2F7-48E1-A2D9-B32FC2449311}" sibTransId="{0D266DBF-AAEE-4882-9F21-231649DFD157}"/>
    <dgm:cxn modelId="{A37155A3-D9E1-45CF-9149-8EFF9E18F7BE}" type="presOf" srcId="{1CA1FBC4-2958-4369-9FCA-BF9BDA65B9EB}" destId="{AECD6A75-BC7F-4356-8070-4E69FFEFB98C}" srcOrd="0" destOrd="0" presId="urn:microsoft.com/office/officeart/2005/8/layout/vList2"/>
    <dgm:cxn modelId="{A443EED0-A1CE-4767-9B0F-36B8254FC5DC}" srcId="{B97CA4AF-2C07-4566-B1B6-C6CC7CC37B9F}" destId="{1CA1FBC4-2958-4369-9FCA-BF9BDA65B9EB}" srcOrd="5" destOrd="0" parTransId="{5A36E2D0-64AB-41AC-8391-4EBB92B6E659}" sibTransId="{B5BF0625-E207-4CC5-859E-4EE87D476883}"/>
    <dgm:cxn modelId="{6D453AEB-0F51-4B20-BE71-FBFEC79F810D}" srcId="{B97CA4AF-2C07-4566-B1B6-C6CC7CC37B9F}" destId="{4BA93ECA-F115-49D2-9A7C-5BD53EE2808C}" srcOrd="4" destOrd="0" parTransId="{E84D229E-D5D5-4876-960B-2E60DEB6DBED}" sibTransId="{848CC91E-5A42-4B93-BE53-22345034A90E}"/>
    <dgm:cxn modelId="{330D07F7-1C2A-4AE1-A986-ACDA3EE12A94}" srcId="{B97CA4AF-2C07-4566-B1B6-C6CC7CC37B9F}" destId="{803C0A64-4A11-4054-A7A6-E8B32AE9D5FA}" srcOrd="3" destOrd="0" parTransId="{FFBA72DD-34D9-48E7-808F-9E4D97B0E48E}" sibTransId="{C4268C59-E111-4D80-86B7-F81AF3D5725A}"/>
    <dgm:cxn modelId="{A5ECB7FD-D718-474B-AF42-D54FD936E6C3}" type="presParOf" srcId="{BB3400A1-6988-4044-A069-FCF0CA45D02D}" destId="{A362B19A-1117-4B4B-9941-7B81D49E3090}" srcOrd="0" destOrd="0" presId="urn:microsoft.com/office/officeart/2005/8/layout/vList2"/>
    <dgm:cxn modelId="{958EC3C2-24C0-4355-9E70-C069764C026E}" type="presParOf" srcId="{BB3400A1-6988-4044-A069-FCF0CA45D02D}" destId="{A8000063-4309-43BB-8B2E-FBB4DE13687C}" srcOrd="1" destOrd="0" presId="urn:microsoft.com/office/officeart/2005/8/layout/vList2"/>
    <dgm:cxn modelId="{A9958CDF-3860-4BF4-92F2-999FC868581B}" type="presParOf" srcId="{BB3400A1-6988-4044-A069-FCF0CA45D02D}" destId="{8C1543E0-E602-4123-98A6-94E5109AE863}" srcOrd="2" destOrd="0" presId="urn:microsoft.com/office/officeart/2005/8/layout/vList2"/>
    <dgm:cxn modelId="{8E6E1C23-D0DE-4057-B06B-E6ABB1FFF86D}" type="presParOf" srcId="{BB3400A1-6988-4044-A069-FCF0CA45D02D}" destId="{0BDFE0C1-668B-4BAF-9011-93598D91C393}" srcOrd="3" destOrd="0" presId="urn:microsoft.com/office/officeart/2005/8/layout/vList2"/>
    <dgm:cxn modelId="{236E7293-E25F-482E-93A3-13A76EEC1F7F}" type="presParOf" srcId="{BB3400A1-6988-4044-A069-FCF0CA45D02D}" destId="{614B0B1B-3EE3-41C1-A947-3A3ED24BE6A8}" srcOrd="4" destOrd="0" presId="urn:microsoft.com/office/officeart/2005/8/layout/vList2"/>
    <dgm:cxn modelId="{0A484371-7EDA-4A10-B5C7-E2A7C54281CE}" type="presParOf" srcId="{BB3400A1-6988-4044-A069-FCF0CA45D02D}" destId="{B2B41517-EDEA-45F1-B431-7305EDB3E411}" srcOrd="5" destOrd="0" presId="urn:microsoft.com/office/officeart/2005/8/layout/vList2"/>
    <dgm:cxn modelId="{525D781E-E1C0-481E-8466-3801721CDE20}" type="presParOf" srcId="{BB3400A1-6988-4044-A069-FCF0CA45D02D}" destId="{E4121529-C3FA-45C9-8994-79F7AE5445B0}" srcOrd="6" destOrd="0" presId="urn:microsoft.com/office/officeart/2005/8/layout/vList2"/>
    <dgm:cxn modelId="{A5F297F5-221C-4FC4-B417-FD684C19720E}" type="presParOf" srcId="{BB3400A1-6988-4044-A069-FCF0CA45D02D}" destId="{C6B3D1C2-6788-4E00-8CA2-46370D4BD4BF}" srcOrd="7" destOrd="0" presId="urn:microsoft.com/office/officeart/2005/8/layout/vList2"/>
    <dgm:cxn modelId="{8AAB4F87-A297-461C-8364-5FA83C28F92B}" type="presParOf" srcId="{BB3400A1-6988-4044-A069-FCF0CA45D02D}" destId="{7CCB2550-42BE-4DD9-A888-51898415D779}" srcOrd="8" destOrd="0" presId="urn:microsoft.com/office/officeart/2005/8/layout/vList2"/>
    <dgm:cxn modelId="{F5133441-C8E3-4B7F-A267-0FE44CAC7E2F}" type="presParOf" srcId="{BB3400A1-6988-4044-A069-FCF0CA45D02D}" destId="{C27AC33D-9BA0-42D0-B158-51811E027355}" srcOrd="9" destOrd="0" presId="urn:microsoft.com/office/officeart/2005/8/layout/vList2"/>
    <dgm:cxn modelId="{3790ADFF-220A-4DB7-AA05-9AD22A85E89D}" type="presParOf" srcId="{BB3400A1-6988-4044-A069-FCF0CA45D02D}" destId="{AECD6A75-BC7F-4356-8070-4E69FFEFB98C}"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79228A-BDB3-45EF-A2D3-F3F030473296}">
      <dsp:nvSpPr>
        <dsp:cNvPr id="0" name=""/>
        <dsp:cNvSpPr/>
      </dsp:nvSpPr>
      <dsp:spPr>
        <a:xfrm>
          <a:off x="466899" y="257933"/>
          <a:ext cx="942361" cy="94236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582EE-4BF3-44E1-B785-FF1F4A3ADA9F}">
      <dsp:nvSpPr>
        <dsp:cNvPr id="0" name=""/>
        <dsp:cNvSpPr/>
      </dsp:nvSpPr>
      <dsp:spPr>
        <a:xfrm>
          <a:off x="664794" y="455829"/>
          <a:ext cx="546569" cy="5465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FE4086-034D-4E3E-9131-591EB170C5A9}">
      <dsp:nvSpPr>
        <dsp:cNvPr id="0" name=""/>
        <dsp:cNvSpPr/>
      </dsp:nvSpPr>
      <dsp:spPr>
        <a:xfrm>
          <a:off x="1611194" y="257933"/>
          <a:ext cx="2221280" cy="942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This project aims to provide users with strong, secure yet memorable passwords by using meaningful emojis based on input text.</a:t>
          </a:r>
        </a:p>
      </dsp:txBody>
      <dsp:txXfrm>
        <a:off x="1611194" y="257933"/>
        <a:ext cx="2221280" cy="942361"/>
      </dsp:txXfrm>
    </dsp:sp>
    <dsp:sp modelId="{04E89B66-194F-4DAF-8B27-488222371CA5}">
      <dsp:nvSpPr>
        <dsp:cNvPr id="0" name=""/>
        <dsp:cNvSpPr/>
      </dsp:nvSpPr>
      <dsp:spPr>
        <a:xfrm>
          <a:off x="4219516" y="257933"/>
          <a:ext cx="942361" cy="94236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60D71-32F1-405E-85F2-3ACF1C55D441}">
      <dsp:nvSpPr>
        <dsp:cNvPr id="0" name=""/>
        <dsp:cNvSpPr/>
      </dsp:nvSpPr>
      <dsp:spPr>
        <a:xfrm>
          <a:off x="4417412" y="455829"/>
          <a:ext cx="546569" cy="5465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600AC6-30C0-4592-821A-A86AD3BFBBF6}">
      <dsp:nvSpPr>
        <dsp:cNvPr id="0" name=""/>
        <dsp:cNvSpPr/>
      </dsp:nvSpPr>
      <dsp:spPr>
        <a:xfrm>
          <a:off x="5363812" y="257933"/>
          <a:ext cx="2221280" cy="942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Our goal is to create strong and memorable passwords with emojis that match the meaning of the words.</a:t>
          </a:r>
        </a:p>
      </dsp:txBody>
      <dsp:txXfrm>
        <a:off x="5363812" y="257933"/>
        <a:ext cx="2221280" cy="942361"/>
      </dsp:txXfrm>
    </dsp:sp>
    <dsp:sp modelId="{775A4411-033E-4ADB-ADA1-086ED3BA2B38}">
      <dsp:nvSpPr>
        <dsp:cNvPr id="0" name=""/>
        <dsp:cNvSpPr/>
      </dsp:nvSpPr>
      <dsp:spPr>
        <a:xfrm>
          <a:off x="7972133" y="257933"/>
          <a:ext cx="942361" cy="94236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DD99AB-0790-4B50-A8B7-F67ADC984908}">
      <dsp:nvSpPr>
        <dsp:cNvPr id="0" name=""/>
        <dsp:cNvSpPr/>
      </dsp:nvSpPr>
      <dsp:spPr>
        <a:xfrm>
          <a:off x="8170029" y="455829"/>
          <a:ext cx="546569" cy="5465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3F2A1B-A22E-4BA5-A544-175AE5B49D0A}">
      <dsp:nvSpPr>
        <dsp:cNvPr id="0" name=""/>
        <dsp:cNvSpPr/>
      </dsp:nvSpPr>
      <dsp:spPr>
        <a:xfrm>
          <a:off x="9116429" y="257933"/>
          <a:ext cx="2221280" cy="942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User input is analyzed with Natural Language Processing (NLP) techniques to determine the subject, verb and object.</a:t>
          </a:r>
        </a:p>
      </dsp:txBody>
      <dsp:txXfrm>
        <a:off x="9116429" y="257933"/>
        <a:ext cx="2221280" cy="942361"/>
      </dsp:txXfrm>
    </dsp:sp>
    <dsp:sp modelId="{4456EC45-D155-4D0E-B627-1C01A690D1FB}">
      <dsp:nvSpPr>
        <dsp:cNvPr id="0" name=""/>
        <dsp:cNvSpPr/>
      </dsp:nvSpPr>
      <dsp:spPr>
        <a:xfrm>
          <a:off x="466899" y="2061357"/>
          <a:ext cx="942361" cy="94236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359E1F-3653-4F51-8DE2-91A569CE114B}">
      <dsp:nvSpPr>
        <dsp:cNvPr id="0" name=""/>
        <dsp:cNvSpPr/>
      </dsp:nvSpPr>
      <dsp:spPr>
        <a:xfrm>
          <a:off x="664794" y="2259253"/>
          <a:ext cx="546569" cy="5465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6F40FC-9A0D-4CF2-96D2-F4362BBE5273}">
      <dsp:nvSpPr>
        <dsp:cNvPr id="0" name=""/>
        <dsp:cNvSpPr/>
      </dsp:nvSpPr>
      <dsp:spPr>
        <a:xfrm>
          <a:off x="1611194" y="2061357"/>
          <a:ext cx="2221280" cy="942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Passwords are created with semantically matching emojis.</a:t>
          </a:r>
        </a:p>
      </dsp:txBody>
      <dsp:txXfrm>
        <a:off x="1611194" y="2061357"/>
        <a:ext cx="2221280" cy="942361"/>
      </dsp:txXfrm>
    </dsp:sp>
    <dsp:sp modelId="{3D9A4E65-67B9-45D8-9F92-C22151CEF1E4}">
      <dsp:nvSpPr>
        <dsp:cNvPr id="0" name=""/>
        <dsp:cNvSpPr/>
      </dsp:nvSpPr>
      <dsp:spPr>
        <a:xfrm>
          <a:off x="4219516" y="2061357"/>
          <a:ext cx="942361" cy="94236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CA0D0D-A864-4792-BB5D-E74676127143}">
      <dsp:nvSpPr>
        <dsp:cNvPr id="0" name=""/>
        <dsp:cNvSpPr/>
      </dsp:nvSpPr>
      <dsp:spPr>
        <a:xfrm>
          <a:off x="4417412" y="2259253"/>
          <a:ext cx="546569" cy="5465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EAAE16-BCF9-4016-B9E3-3A848BB21FC4}">
      <dsp:nvSpPr>
        <dsp:cNvPr id="0" name=""/>
        <dsp:cNvSpPr/>
      </dsp:nvSpPr>
      <dsp:spPr>
        <a:xfrm>
          <a:off x="5363812" y="2061357"/>
          <a:ext cx="2221280" cy="942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 password option consisting of classic characters is also offered according to user preferences.</a:t>
          </a:r>
        </a:p>
      </dsp:txBody>
      <dsp:txXfrm>
        <a:off x="5363812" y="2061357"/>
        <a:ext cx="2221280" cy="942361"/>
      </dsp:txXfrm>
    </dsp:sp>
    <dsp:sp modelId="{BEBE43C6-D28B-47AF-BF12-88C4C192DBCE}">
      <dsp:nvSpPr>
        <dsp:cNvPr id="0" name=""/>
        <dsp:cNvSpPr/>
      </dsp:nvSpPr>
      <dsp:spPr>
        <a:xfrm>
          <a:off x="7972133" y="2061357"/>
          <a:ext cx="942361" cy="94236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36A077-603F-473C-92F6-5ED172FDDCA8}">
      <dsp:nvSpPr>
        <dsp:cNvPr id="0" name=""/>
        <dsp:cNvSpPr/>
      </dsp:nvSpPr>
      <dsp:spPr>
        <a:xfrm>
          <a:off x="8170029" y="2259253"/>
          <a:ext cx="546569" cy="54656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3F88AB-6CBA-4D79-A197-710314B5AF2E}">
      <dsp:nvSpPr>
        <dsp:cNvPr id="0" name=""/>
        <dsp:cNvSpPr/>
      </dsp:nvSpPr>
      <dsp:spPr>
        <a:xfrm>
          <a:off x="9116429" y="2061357"/>
          <a:ext cx="2221280" cy="942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Password security is measured with various tests, the cracking time is calculated, and feedback is given to the user.</a:t>
          </a:r>
        </a:p>
      </dsp:txBody>
      <dsp:txXfrm>
        <a:off x="9116429" y="2061357"/>
        <a:ext cx="2221280" cy="942361"/>
      </dsp:txXfrm>
    </dsp:sp>
    <dsp:sp modelId="{E4A7CACB-9361-415B-A28C-D29E454D5505}">
      <dsp:nvSpPr>
        <dsp:cNvPr id="0" name=""/>
        <dsp:cNvSpPr/>
      </dsp:nvSpPr>
      <dsp:spPr>
        <a:xfrm>
          <a:off x="466899" y="3864782"/>
          <a:ext cx="942361" cy="94236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D08FB-29BB-424F-9991-65CA5527E80E}">
      <dsp:nvSpPr>
        <dsp:cNvPr id="0" name=""/>
        <dsp:cNvSpPr/>
      </dsp:nvSpPr>
      <dsp:spPr>
        <a:xfrm>
          <a:off x="664794" y="4062678"/>
          <a:ext cx="546569" cy="54656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E99B05-FA12-4272-B64B-B9890EA3090D}">
      <dsp:nvSpPr>
        <dsp:cNvPr id="0" name=""/>
        <dsp:cNvSpPr/>
      </dsp:nvSpPr>
      <dsp:spPr>
        <a:xfrm>
          <a:off x="1611194" y="3864782"/>
          <a:ext cx="2221280" cy="942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The system is web-based and provides flexible password generation.</a:t>
          </a:r>
        </a:p>
      </dsp:txBody>
      <dsp:txXfrm>
        <a:off x="1611194" y="3864782"/>
        <a:ext cx="2221280" cy="9423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2B19A-1117-4B4B-9941-7B81D49E3090}">
      <dsp:nvSpPr>
        <dsp:cNvPr id="0" name=""/>
        <dsp:cNvSpPr/>
      </dsp:nvSpPr>
      <dsp:spPr>
        <a:xfrm>
          <a:off x="0" y="774557"/>
          <a:ext cx="6172199" cy="50368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dirty="0"/>
            <a:t>1) </a:t>
          </a:r>
          <a:r>
            <a:rPr lang="en-US" sz="2100" kern="1200" dirty="0"/>
            <a:t>Grammatical Role Extraction with NLP</a:t>
          </a:r>
        </a:p>
      </dsp:txBody>
      <dsp:txXfrm>
        <a:off x="24588" y="799145"/>
        <a:ext cx="6123023" cy="454509"/>
      </dsp:txXfrm>
    </dsp:sp>
    <dsp:sp modelId="{8C1543E0-E602-4123-98A6-94E5109AE863}">
      <dsp:nvSpPr>
        <dsp:cNvPr id="0" name=""/>
        <dsp:cNvSpPr/>
      </dsp:nvSpPr>
      <dsp:spPr>
        <a:xfrm>
          <a:off x="0" y="1338722"/>
          <a:ext cx="6172199" cy="50368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a:t>2) </a:t>
          </a:r>
          <a:r>
            <a:rPr lang="en-US" sz="2100" kern="1200"/>
            <a:t>Word Normalization: Stemming and Fuzzy Matching</a:t>
          </a:r>
        </a:p>
      </dsp:txBody>
      <dsp:txXfrm>
        <a:off x="24588" y="1363310"/>
        <a:ext cx="6123023" cy="454509"/>
      </dsp:txXfrm>
    </dsp:sp>
    <dsp:sp modelId="{614B0B1B-3EE3-41C1-A947-3A3ED24BE6A8}">
      <dsp:nvSpPr>
        <dsp:cNvPr id="0" name=""/>
        <dsp:cNvSpPr/>
      </dsp:nvSpPr>
      <dsp:spPr>
        <a:xfrm>
          <a:off x="0" y="1902887"/>
          <a:ext cx="6172199" cy="50368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a:t>3) </a:t>
          </a:r>
          <a:r>
            <a:rPr lang="en-US" sz="2100" kern="1200"/>
            <a:t>Semantic Mapping: 3-2-1 Priority Approach</a:t>
          </a:r>
        </a:p>
      </dsp:txBody>
      <dsp:txXfrm>
        <a:off x="24588" y="1927475"/>
        <a:ext cx="6123023" cy="454509"/>
      </dsp:txXfrm>
    </dsp:sp>
    <dsp:sp modelId="{E4121529-C3FA-45C9-8994-79F7AE5445B0}">
      <dsp:nvSpPr>
        <dsp:cNvPr id="0" name=""/>
        <dsp:cNvSpPr/>
      </dsp:nvSpPr>
      <dsp:spPr>
        <a:xfrm>
          <a:off x="0" y="2467052"/>
          <a:ext cx="6172199" cy="50368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a:t>4) Emoji JSON Creation &amp; Loading</a:t>
          </a:r>
          <a:endParaRPr lang="en-US" sz="2100" kern="1200"/>
        </a:p>
      </dsp:txBody>
      <dsp:txXfrm>
        <a:off x="24588" y="2491640"/>
        <a:ext cx="6123023" cy="454509"/>
      </dsp:txXfrm>
    </dsp:sp>
    <dsp:sp modelId="{7CCB2550-42BE-4DD9-A888-51898415D779}">
      <dsp:nvSpPr>
        <dsp:cNvPr id="0" name=""/>
        <dsp:cNvSpPr/>
      </dsp:nvSpPr>
      <dsp:spPr>
        <a:xfrm>
          <a:off x="0" y="3031217"/>
          <a:ext cx="6172199" cy="50368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a:t>5) Shuffling Algorithm: Fisher-Yates Shuffle</a:t>
          </a:r>
          <a:endParaRPr lang="en-US" sz="2100" kern="1200"/>
        </a:p>
      </dsp:txBody>
      <dsp:txXfrm>
        <a:off x="24588" y="3055805"/>
        <a:ext cx="6123023" cy="454509"/>
      </dsp:txXfrm>
    </dsp:sp>
    <dsp:sp modelId="{AECD6A75-BC7F-4356-8070-4E69FFEFB98C}">
      <dsp:nvSpPr>
        <dsp:cNvPr id="0" name=""/>
        <dsp:cNvSpPr/>
      </dsp:nvSpPr>
      <dsp:spPr>
        <a:xfrm>
          <a:off x="0" y="3595382"/>
          <a:ext cx="6172199" cy="50368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tr-TR" sz="2100" kern="1200"/>
            <a:t>6) Hashing with SHA-256</a:t>
          </a:r>
          <a:endParaRPr lang="en-US" sz="2100" kern="1200"/>
        </a:p>
      </dsp:txBody>
      <dsp:txXfrm>
        <a:off x="24588" y="3619970"/>
        <a:ext cx="6123023" cy="4545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7" name="Resi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420130" cy="1655805"/>
          </a:xfrm>
          <a:prstGeom prst="rect">
            <a:avLst/>
          </a:prstGeom>
        </p:spPr>
      </p:pic>
      <p:pic>
        <p:nvPicPr>
          <p:cNvPr id="8" name="Resim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6545776"/>
            <a:ext cx="12192000" cy="332774"/>
          </a:xfrm>
          <a:prstGeom prst="rect">
            <a:avLst/>
          </a:prstGeom>
        </p:spPr>
      </p:pic>
      <p:pic>
        <p:nvPicPr>
          <p:cNvPr id="9" name="Resim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4699"/>
            <a:ext cx="1944128" cy="271076"/>
          </a:xfrm>
          <a:prstGeom prst="rect">
            <a:avLst/>
          </a:prstGeom>
        </p:spPr>
      </p:pic>
      <p:sp>
        <p:nvSpPr>
          <p:cNvPr id="11" name="Unvan 1"/>
          <p:cNvSpPr>
            <a:spLocks noGrp="1"/>
          </p:cNvSpPr>
          <p:nvPr>
            <p:ph type="ctrTitle"/>
          </p:nvPr>
        </p:nvSpPr>
        <p:spPr>
          <a:xfrm>
            <a:off x="1342768" y="1176978"/>
            <a:ext cx="9144000" cy="2192300"/>
          </a:xfrm>
        </p:spPr>
        <p:txBody>
          <a:bodyPr anchor="b"/>
          <a:lstStyle>
            <a:lvl1pPr algn="ctr">
              <a:defRPr sz="5400"/>
            </a:lvl1pPr>
          </a:lstStyle>
          <a:p>
            <a:r>
              <a:rPr lang="tr-TR"/>
              <a:t>Asıl başlık stili için tıklatın</a:t>
            </a:r>
          </a:p>
        </p:txBody>
      </p:sp>
      <p:sp>
        <p:nvSpPr>
          <p:cNvPr id="12" name="Alt Başlık 2"/>
          <p:cNvSpPr>
            <a:spLocks noGrp="1"/>
          </p:cNvSpPr>
          <p:nvPr>
            <p:ph type="subTitle" idx="1"/>
          </p:nvPr>
        </p:nvSpPr>
        <p:spPr>
          <a:xfrm>
            <a:off x="1342769" y="3390385"/>
            <a:ext cx="9144000" cy="133813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Tree>
    <p:extLst>
      <p:ext uri="{BB962C8B-B14F-4D97-AF65-F5344CB8AC3E}">
        <p14:creationId xmlns:p14="http://schemas.microsoft.com/office/powerpoint/2010/main" val="839775757"/>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şlık ve Dikey Metin">
    <p:spTree>
      <p:nvGrpSpPr>
        <p:cNvPr id="1" name=""/>
        <p:cNvGrpSpPr/>
        <p:nvPr/>
      </p:nvGrpSpPr>
      <p:grpSpPr>
        <a:xfrm>
          <a:off x="0" y="0"/>
          <a:ext cx="0" cy="0"/>
          <a:chOff x="0" y="0"/>
          <a:chExt cx="0" cy="0"/>
        </a:xfrm>
      </p:grpSpPr>
      <p:pic>
        <p:nvPicPr>
          <p:cNvPr id="7" name="Resi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53454" y="553455"/>
            <a:ext cx="1617046" cy="510139"/>
          </a:xfrm>
          <a:prstGeom prst="rect">
            <a:avLst/>
          </a:prstGeom>
        </p:spPr>
      </p:pic>
      <p:pic>
        <p:nvPicPr>
          <p:cNvPr id="8" name="Resim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99951" y="586296"/>
            <a:ext cx="1353872" cy="477837"/>
          </a:xfrm>
          <a:prstGeom prst="rect">
            <a:avLst/>
          </a:prstGeom>
        </p:spPr>
      </p:pic>
      <p:pic>
        <p:nvPicPr>
          <p:cNvPr id="9" name="Resim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2007395" y="3834909"/>
            <a:ext cx="4351341" cy="332774"/>
          </a:xfrm>
          <a:prstGeom prst="rect">
            <a:avLst/>
          </a:prstGeom>
        </p:spPr>
      </p:pic>
      <p:pic>
        <p:nvPicPr>
          <p:cNvPr id="12" name="Resim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0790" y="6507411"/>
            <a:ext cx="10601212" cy="398714"/>
          </a:xfrm>
          <a:prstGeom prst="rect">
            <a:avLst/>
          </a:prstGeom>
        </p:spPr>
      </p:pic>
      <p:pic>
        <p:nvPicPr>
          <p:cNvPr id="13" name="Resim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50073"/>
            <a:ext cx="1491939" cy="604043"/>
          </a:xfrm>
          <a:prstGeom prst="rect">
            <a:avLst/>
          </a:prstGeom>
        </p:spPr>
      </p:pic>
      <p:sp>
        <p:nvSpPr>
          <p:cNvPr id="14" name="Slayt Numarası Yer Tutucusu 5"/>
          <p:cNvSpPr>
            <a:spLocks noGrp="1"/>
          </p:cNvSpPr>
          <p:nvPr>
            <p:ph type="sldNum" sz="quarter" idx="12"/>
          </p:nvPr>
        </p:nvSpPr>
        <p:spPr>
          <a:xfrm rot="5400000">
            <a:off x="-189170" y="6250706"/>
            <a:ext cx="743465" cy="365125"/>
          </a:xfrm>
        </p:spPr>
        <p:txBody>
          <a:bodyPr/>
          <a:lstStyle/>
          <a:p>
            <a:fld id="{F5D97297-0B9E-4337-9DDF-CF41C1E0FB18}" type="slidenum">
              <a:rPr lang="tr-TR" smtClean="0"/>
              <a:t>‹#›</a:t>
            </a:fld>
            <a:endParaRPr lang="tr-TR"/>
          </a:p>
        </p:txBody>
      </p:sp>
      <p:pic>
        <p:nvPicPr>
          <p:cNvPr id="16" name="Resim 1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11214186" y="-582396"/>
            <a:ext cx="395416" cy="1560211"/>
          </a:xfrm>
          <a:prstGeom prst="rect">
            <a:avLst/>
          </a:prstGeom>
        </p:spPr>
      </p:pic>
      <p:sp>
        <p:nvSpPr>
          <p:cNvPr id="17" name="Unvan 1"/>
          <p:cNvSpPr>
            <a:spLocks noGrp="1"/>
          </p:cNvSpPr>
          <p:nvPr>
            <p:ph type="title"/>
          </p:nvPr>
        </p:nvSpPr>
        <p:spPr>
          <a:xfrm rot="5400000">
            <a:off x="8465342" y="2762936"/>
            <a:ext cx="5490802" cy="1592421"/>
          </a:xfrm>
        </p:spPr>
        <p:txBody>
          <a:bodyPr>
            <a:normAutofit/>
          </a:bodyPr>
          <a:lstStyle>
            <a:lvl1pPr>
              <a:defRPr sz="3800"/>
            </a:lvl1pPr>
          </a:lstStyle>
          <a:p>
            <a:r>
              <a:rPr lang="tr-TR"/>
              <a:t>Asıl başlık stili için tıklatın</a:t>
            </a:r>
          </a:p>
        </p:txBody>
      </p:sp>
      <p:sp>
        <p:nvSpPr>
          <p:cNvPr id="18" name="Dikey Metin Yer Tutucusu 2"/>
          <p:cNvSpPr>
            <a:spLocks noGrp="1"/>
          </p:cNvSpPr>
          <p:nvPr>
            <p:ph type="body" orient="vert" idx="1"/>
          </p:nvPr>
        </p:nvSpPr>
        <p:spPr>
          <a:xfrm>
            <a:off x="838200" y="1825625"/>
            <a:ext cx="8912192" cy="43513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19" name="Altbilgi Yer Tutucusu 4"/>
          <p:cNvSpPr>
            <a:spLocks noGrp="1"/>
          </p:cNvSpPr>
          <p:nvPr>
            <p:ph type="ftr" sz="quarter" idx="3"/>
          </p:nvPr>
        </p:nvSpPr>
        <p:spPr>
          <a:xfrm rot="5400000">
            <a:off x="-1236957" y="3152293"/>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Tree>
    <p:extLst>
      <p:ext uri="{BB962C8B-B14F-4D97-AF65-F5344CB8AC3E}">
        <p14:creationId xmlns:p14="http://schemas.microsoft.com/office/powerpoint/2010/main" val="782195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513409"/>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513409"/>
            <a:ext cx="7734300" cy="5811838"/>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pic>
        <p:nvPicPr>
          <p:cNvPr id="7" name="Resim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53454" y="553455"/>
            <a:ext cx="1617046" cy="510139"/>
          </a:xfrm>
          <a:prstGeom prst="rect">
            <a:avLst/>
          </a:prstGeom>
        </p:spPr>
      </p:pic>
      <p:pic>
        <p:nvPicPr>
          <p:cNvPr id="8" name="Resim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299951" y="586296"/>
            <a:ext cx="1353872" cy="477837"/>
          </a:xfrm>
          <a:prstGeom prst="rect">
            <a:avLst/>
          </a:prstGeom>
        </p:spPr>
      </p:pic>
      <p:pic>
        <p:nvPicPr>
          <p:cNvPr id="9" name="Resim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2007395" y="3834909"/>
            <a:ext cx="4351341" cy="332774"/>
          </a:xfrm>
          <a:prstGeom prst="rect">
            <a:avLst/>
          </a:prstGeom>
        </p:spPr>
      </p:pic>
      <p:pic>
        <p:nvPicPr>
          <p:cNvPr id="10" name="Resim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0790" y="6507411"/>
            <a:ext cx="10601212" cy="398714"/>
          </a:xfrm>
          <a:prstGeom prst="rect">
            <a:avLst/>
          </a:prstGeom>
        </p:spPr>
      </p:pic>
      <p:pic>
        <p:nvPicPr>
          <p:cNvPr id="11" name="Resim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50073"/>
            <a:ext cx="1491939" cy="604043"/>
          </a:xfrm>
          <a:prstGeom prst="rect">
            <a:avLst/>
          </a:prstGeom>
        </p:spPr>
      </p:pic>
      <p:sp>
        <p:nvSpPr>
          <p:cNvPr id="12" name="Slayt Numarası Yer Tutucusu 5"/>
          <p:cNvSpPr>
            <a:spLocks noGrp="1"/>
          </p:cNvSpPr>
          <p:nvPr>
            <p:ph type="sldNum" sz="quarter" idx="12"/>
          </p:nvPr>
        </p:nvSpPr>
        <p:spPr>
          <a:xfrm rot="5400000">
            <a:off x="-189170" y="6250706"/>
            <a:ext cx="743465" cy="365125"/>
          </a:xfrm>
        </p:spPr>
        <p:txBody>
          <a:bodyPr/>
          <a:lstStyle/>
          <a:p>
            <a:fld id="{F5D97297-0B9E-4337-9DDF-CF41C1E0FB18}" type="slidenum">
              <a:rPr lang="tr-TR" smtClean="0"/>
              <a:t>‹#›</a:t>
            </a:fld>
            <a:endParaRPr lang="tr-TR"/>
          </a:p>
        </p:txBody>
      </p:sp>
      <p:pic>
        <p:nvPicPr>
          <p:cNvPr id="14" name="Resim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5400000">
            <a:off x="11214186" y="-582396"/>
            <a:ext cx="395416" cy="1560211"/>
          </a:xfrm>
          <a:prstGeom prst="rect">
            <a:avLst/>
          </a:prstGeom>
        </p:spPr>
      </p:pic>
      <p:sp>
        <p:nvSpPr>
          <p:cNvPr id="15" name="Altbilgi Yer Tutucusu 4"/>
          <p:cNvSpPr>
            <a:spLocks noGrp="1"/>
          </p:cNvSpPr>
          <p:nvPr>
            <p:ph type="ftr" sz="quarter" idx="3"/>
          </p:nvPr>
        </p:nvSpPr>
        <p:spPr>
          <a:xfrm rot="5400000">
            <a:off x="-1236957" y="3152293"/>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Tree>
    <p:extLst>
      <p:ext uri="{BB962C8B-B14F-4D97-AF65-F5344CB8AC3E}">
        <p14:creationId xmlns:p14="http://schemas.microsoft.com/office/powerpoint/2010/main" val="89070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7"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
        <p:nvSpPr>
          <p:cNvPr id="8"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a:p>
        </p:txBody>
      </p:sp>
    </p:spTree>
    <p:extLst>
      <p:ext uri="{BB962C8B-B14F-4D97-AF65-F5344CB8AC3E}">
        <p14:creationId xmlns:p14="http://schemas.microsoft.com/office/powerpoint/2010/main" val="3356565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ölüm Üstbilgisi">
    <p:spTree>
      <p:nvGrpSpPr>
        <p:cNvPr id="1" name=""/>
        <p:cNvGrpSpPr/>
        <p:nvPr/>
      </p:nvGrpSpPr>
      <p:grpSpPr>
        <a:xfrm>
          <a:off x="0" y="0"/>
          <a:ext cx="0" cy="0"/>
          <a:chOff x="0" y="0"/>
          <a:chExt cx="0" cy="0"/>
        </a:xfrm>
      </p:grpSpPr>
      <p:sp>
        <p:nvSpPr>
          <p:cNvPr id="7"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a:p>
        </p:txBody>
      </p:sp>
      <p:sp>
        <p:nvSpPr>
          <p:cNvPr id="8"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
        <p:nvSpPr>
          <p:cNvPr id="9" name="Unvan 1"/>
          <p:cNvSpPr>
            <a:spLocks noGrp="1"/>
          </p:cNvSpPr>
          <p:nvPr>
            <p:ph type="title"/>
          </p:nvPr>
        </p:nvSpPr>
        <p:spPr>
          <a:xfrm>
            <a:off x="831850" y="1709738"/>
            <a:ext cx="10515600" cy="2852737"/>
          </a:xfrm>
        </p:spPr>
        <p:txBody>
          <a:bodyPr anchor="b"/>
          <a:lstStyle>
            <a:lvl1pPr algn="ctr">
              <a:defRPr sz="6000"/>
            </a:lvl1pPr>
          </a:lstStyle>
          <a:p>
            <a:r>
              <a:rPr lang="tr-TR"/>
              <a:t>Asıl başlık stili için tıklatın</a:t>
            </a:r>
          </a:p>
        </p:txBody>
      </p:sp>
      <p:sp>
        <p:nvSpPr>
          <p:cNvPr id="11" name="Metin Yer Tutucusu 2"/>
          <p:cNvSpPr>
            <a:spLocks noGrp="1"/>
          </p:cNvSpPr>
          <p:nvPr>
            <p:ph type="body" idx="1"/>
          </p:nvPr>
        </p:nvSpPr>
        <p:spPr>
          <a:xfrm>
            <a:off x="831850" y="4589463"/>
            <a:ext cx="10515600"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Tree>
    <p:extLst>
      <p:ext uri="{BB962C8B-B14F-4D97-AF65-F5344CB8AC3E}">
        <p14:creationId xmlns:p14="http://schemas.microsoft.com/office/powerpoint/2010/main" val="1428922905"/>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8"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a:p>
        </p:txBody>
      </p:sp>
      <p:sp>
        <p:nvSpPr>
          <p:cNvPr id="9"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Tree>
    <p:extLst>
      <p:ext uri="{BB962C8B-B14F-4D97-AF65-F5344CB8AC3E}">
        <p14:creationId xmlns:p14="http://schemas.microsoft.com/office/powerpoint/2010/main" val="2826802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10"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a:p>
        </p:txBody>
      </p:sp>
      <p:sp>
        <p:nvSpPr>
          <p:cNvPr id="11" name="Altbilgi Yer Tutucusu 4"/>
          <p:cNvSpPr>
            <a:spLocks noGrp="1"/>
          </p:cNvSpPr>
          <p:nvPr>
            <p:ph type="ftr" sz="quarter" idx="1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Tree>
    <p:extLst>
      <p:ext uri="{BB962C8B-B14F-4D97-AF65-F5344CB8AC3E}">
        <p14:creationId xmlns:p14="http://schemas.microsoft.com/office/powerpoint/2010/main" val="151389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a:t>Asıl başlık stili için tıklatın</a:t>
            </a:r>
          </a:p>
        </p:txBody>
      </p:sp>
      <p:sp>
        <p:nvSpPr>
          <p:cNvPr id="6"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a:p>
        </p:txBody>
      </p:sp>
      <p:sp>
        <p:nvSpPr>
          <p:cNvPr id="7"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Tree>
    <p:extLst>
      <p:ext uri="{BB962C8B-B14F-4D97-AF65-F5344CB8AC3E}">
        <p14:creationId xmlns:p14="http://schemas.microsoft.com/office/powerpoint/2010/main" val="716295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5"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a:p>
        </p:txBody>
      </p:sp>
      <p:sp>
        <p:nvSpPr>
          <p:cNvPr id="6"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Tree>
    <p:extLst>
      <p:ext uri="{BB962C8B-B14F-4D97-AF65-F5344CB8AC3E}">
        <p14:creationId xmlns:p14="http://schemas.microsoft.com/office/powerpoint/2010/main" val="358565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8"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a:p>
        </p:txBody>
      </p:sp>
      <p:sp>
        <p:nvSpPr>
          <p:cNvPr id="9"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Tree>
    <p:extLst>
      <p:ext uri="{BB962C8B-B14F-4D97-AF65-F5344CB8AC3E}">
        <p14:creationId xmlns:p14="http://schemas.microsoft.com/office/powerpoint/2010/main" val="178735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8" name="Slayt Numarası Yer Tutucusu 5"/>
          <p:cNvSpPr>
            <a:spLocks noGrp="1"/>
          </p:cNvSpPr>
          <p:nvPr>
            <p:ph type="sldNum" sz="quarter" idx="12"/>
          </p:nvPr>
        </p:nvSpPr>
        <p:spPr>
          <a:xfrm>
            <a:off x="11388131" y="6510419"/>
            <a:ext cx="743465" cy="365125"/>
          </a:xfrm>
        </p:spPr>
        <p:txBody>
          <a:bodyPr/>
          <a:lstStyle/>
          <a:p>
            <a:fld id="{F5D97297-0B9E-4337-9DDF-CF41C1E0FB18}" type="slidenum">
              <a:rPr lang="tr-TR" smtClean="0"/>
              <a:t>‹#›</a:t>
            </a:fld>
            <a:endParaRPr lang="tr-TR"/>
          </a:p>
        </p:txBody>
      </p:sp>
      <p:sp>
        <p:nvSpPr>
          <p:cNvPr id="9"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Tree>
    <p:extLst>
      <p:ext uri="{BB962C8B-B14F-4D97-AF65-F5344CB8AC3E}">
        <p14:creationId xmlns:p14="http://schemas.microsoft.com/office/powerpoint/2010/main" val="345745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pic>
        <p:nvPicPr>
          <p:cNvPr id="7" name="Resim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837039" y="6545776"/>
            <a:ext cx="9613556" cy="332774"/>
          </a:xfrm>
          <a:prstGeom prst="rect">
            <a:avLst/>
          </a:prstGeom>
        </p:spPr>
      </p:pic>
      <p:pic>
        <p:nvPicPr>
          <p:cNvPr id="9" name="Resim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38067" y="6278948"/>
            <a:ext cx="1353872" cy="477837"/>
          </a:xfrm>
          <a:prstGeom prst="rect">
            <a:avLst/>
          </a:prstGeom>
        </p:spPr>
      </p:pic>
      <p:pic>
        <p:nvPicPr>
          <p:cNvPr id="10" name="Resim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395416" cy="1560211"/>
          </a:xfrm>
          <a:prstGeom prst="rect">
            <a:avLst/>
          </a:prstGeom>
        </p:spPr>
      </p:pic>
      <p:sp>
        <p:nvSpPr>
          <p:cNvPr id="12" name="Slayt Numarası Yer Tutucusu 5"/>
          <p:cNvSpPr>
            <a:spLocks noGrp="1"/>
          </p:cNvSpPr>
          <p:nvPr>
            <p:ph type="sldNum" sz="quarter" idx="4"/>
          </p:nvPr>
        </p:nvSpPr>
        <p:spPr>
          <a:xfrm>
            <a:off x="11388131" y="6510419"/>
            <a:ext cx="743465" cy="365125"/>
          </a:xfrm>
          <a:prstGeom prst="rect">
            <a:avLst/>
          </a:prstGeom>
        </p:spPr>
        <p:txBody>
          <a:bodyPr vert="horz" lIns="91440" tIns="45720" rIns="91440" bIns="45720" rtlCol="0" anchor="ctr"/>
          <a:lstStyle>
            <a:lvl1pPr algn="r">
              <a:defRPr sz="2200" b="1">
                <a:solidFill>
                  <a:srgbClr val="ED1C24"/>
                </a:solidFill>
              </a:defRPr>
            </a:lvl1pPr>
          </a:lstStyle>
          <a:p>
            <a:fld id="{F5D97297-0B9E-4337-9DDF-CF41C1E0FB18}" type="slidenum">
              <a:rPr lang="tr-TR" smtClean="0"/>
              <a:pPr/>
              <a:t>‹#›</a:t>
            </a:fld>
            <a:endParaRPr lang="tr-TR"/>
          </a:p>
        </p:txBody>
      </p:sp>
      <p:sp>
        <p:nvSpPr>
          <p:cNvPr id="13" name="Altbilgi Yer Tutucusu 4"/>
          <p:cNvSpPr>
            <a:spLocks noGrp="1"/>
          </p:cNvSpPr>
          <p:nvPr>
            <p:ph type="ftr" sz="quarter" idx="3"/>
          </p:nvPr>
        </p:nvSpPr>
        <p:spPr>
          <a:xfrm>
            <a:off x="1935890" y="6510418"/>
            <a:ext cx="2810464" cy="365125"/>
          </a:xfrm>
          <a:prstGeom prst="rect">
            <a:avLst/>
          </a:prstGeom>
        </p:spPr>
        <p:txBody>
          <a:bodyPr vert="horz" lIns="91440" tIns="45720" rIns="91440" bIns="45720" rtlCol="0" anchor="ctr"/>
          <a:lstStyle>
            <a:lvl1pPr algn="l">
              <a:defRPr sz="1800">
                <a:solidFill>
                  <a:schemeClr val="bg1"/>
                </a:solidFill>
              </a:defRPr>
            </a:lvl1pPr>
          </a:lstStyle>
          <a:p>
            <a:endParaRPr lang="tr-TR"/>
          </a:p>
        </p:txBody>
      </p:sp>
    </p:spTree>
    <p:extLst>
      <p:ext uri="{BB962C8B-B14F-4D97-AF65-F5344CB8AC3E}">
        <p14:creationId xmlns:p14="http://schemas.microsoft.com/office/powerpoint/2010/main" val="15641255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jp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aşlık 1">
            <a:extLst>
              <a:ext uri="{FF2B5EF4-FFF2-40B4-BE49-F238E27FC236}">
                <a16:creationId xmlns:a16="http://schemas.microsoft.com/office/drawing/2014/main" id="{2A6B4F5D-6636-4C50-A98E-C96BCD7C2162}"/>
              </a:ext>
            </a:extLst>
          </p:cNvPr>
          <p:cNvSpPr>
            <a:spLocks noGrp="1"/>
          </p:cNvSpPr>
          <p:nvPr>
            <p:ph type="ctrTitle"/>
          </p:nvPr>
        </p:nvSpPr>
        <p:spPr>
          <a:xfrm>
            <a:off x="1524000" y="1746211"/>
            <a:ext cx="9144000" cy="3569112"/>
          </a:xfrm>
        </p:spPr>
        <p:txBody>
          <a:bodyPr>
            <a:normAutofit/>
          </a:bodyPr>
          <a:lstStyle/>
          <a:p>
            <a:pPr>
              <a:spcBef>
                <a:spcPts val="1200"/>
              </a:spcBef>
              <a:spcAft>
                <a:spcPts val="1200"/>
              </a:spcAft>
            </a:pPr>
            <a:r>
              <a:rPr lang="en-US" sz="4000" b="1" dirty="0">
                <a:solidFill>
                  <a:srgbClr val="000000"/>
                </a:solidFill>
                <a:latin typeface="+mn-lt"/>
              </a:rPr>
              <a:t>EXPLORING NOVEL CRYPTOGRAPHIC METHODS FOR SECURE KEY GENERATION</a:t>
            </a:r>
            <a:br>
              <a:rPr lang="tr-TR" sz="3600" b="1" dirty="0">
                <a:solidFill>
                  <a:srgbClr val="000000"/>
                </a:solidFill>
                <a:latin typeface="+mn-lt"/>
              </a:rPr>
            </a:br>
            <a:br>
              <a:rPr lang="tr-TR" sz="2400" b="1" dirty="0">
                <a:solidFill>
                  <a:srgbClr val="000000"/>
                </a:solidFill>
                <a:latin typeface="+mn-lt"/>
              </a:rPr>
            </a:br>
            <a:br>
              <a:rPr lang="tr-TR" sz="2400" b="1" dirty="0">
                <a:solidFill>
                  <a:srgbClr val="000000"/>
                </a:solidFill>
                <a:latin typeface="+mn-lt"/>
              </a:rPr>
            </a:br>
            <a:r>
              <a:rPr lang="tr-TR" sz="2400" b="1" i="0" u="none" strike="noStrike" dirty="0">
                <a:solidFill>
                  <a:srgbClr val="000000"/>
                </a:solidFill>
                <a:effectLst/>
                <a:latin typeface="+mn-lt"/>
              </a:rPr>
              <a:t>Hayal İldeniz İnanç  2100005804</a:t>
            </a:r>
            <a:br>
              <a:rPr lang="tr-TR" sz="6600" b="0" dirty="0">
                <a:effectLst/>
                <a:latin typeface="+mn-lt"/>
              </a:rPr>
            </a:br>
            <a:r>
              <a:rPr lang="tr-TR" sz="2400" b="1" i="0" u="none" strike="noStrike" dirty="0">
                <a:solidFill>
                  <a:srgbClr val="000000"/>
                </a:solidFill>
                <a:effectLst/>
                <a:latin typeface="+mn-lt"/>
              </a:rPr>
              <a:t>Özge Küçükbayram 2000004664 </a:t>
            </a:r>
            <a:br>
              <a:rPr lang="tr-TR" sz="6600" b="0" dirty="0">
                <a:effectLst/>
                <a:latin typeface="+mn-lt"/>
              </a:rPr>
            </a:br>
            <a:r>
              <a:rPr lang="tr-TR" sz="2400" b="1" i="0" u="none" strike="noStrike" dirty="0">
                <a:solidFill>
                  <a:srgbClr val="000000"/>
                </a:solidFill>
                <a:effectLst/>
                <a:latin typeface="+mn-lt"/>
              </a:rPr>
              <a:t>Bilge Demir 2000003445 </a:t>
            </a:r>
            <a:endParaRPr lang="en-US" dirty="0">
              <a:solidFill>
                <a:srgbClr val="FF0000"/>
              </a:solidFill>
              <a:latin typeface="+mn-lt"/>
            </a:endParaRPr>
          </a:p>
        </p:txBody>
      </p:sp>
      <p:sp>
        <p:nvSpPr>
          <p:cNvPr id="7" name="Alt Başlık 2">
            <a:extLst>
              <a:ext uri="{FF2B5EF4-FFF2-40B4-BE49-F238E27FC236}">
                <a16:creationId xmlns:a16="http://schemas.microsoft.com/office/drawing/2014/main" id="{4B73118B-9AEE-4039-A220-35D5AA5C7E3E}"/>
              </a:ext>
            </a:extLst>
          </p:cNvPr>
          <p:cNvSpPr txBox="1">
            <a:spLocks/>
          </p:cNvSpPr>
          <p:nvPr/>
        </p:nvSpPr>
        <p:spPr>
          <a:xfrm>
            <a:off x="1524000" y="5956807"/>
            <a:ext cx="9144000" cy="6227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defRPr/>
            </a:pPr>
            <a:r>
              <a:rPr lang="tr-TR" sz="2000" dirty="0">
                <a:solidFill>
                  <a:prstClr val="black"/>
                </a:solidFill>
                <a:latin typeface="Times New Roman" panose="02020603050405020304" pitchFamily="18" charset="0"/>
                <a:cs typeface="Times New Roman" panose="02020603050405020304" pitchFamily="18" charset="0"/>
              </a:rPr>
              <a:t>ADVISOR</a:t>
            </a:r>
            <a:r>
              <a:rPr kumimoji="0" lang="tr-TR"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a:t>
            </a:r>
            <a:r>
              <a:rPr lang="tr-TR" sz="2000" b="0" i="0" u="none" strike="noStrike"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Assis</a:t>
            </a:r>
            <a:r>
              <a:rPr lang="tr-TR" sz="2000" b="0" i="0" u="none" strike="noStrike"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Prof. Dr. Öznur Şengel</a:t>
            </a:r>
            <a:endParaRPr kumimoji="0" 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Alt Başlık 2">
            <a:extLst>
              <a:ext uri="{FF2B5EF4-FFF2-40B4-BE49-F238E27FC236}">
                <a16:creationId xmlns:a16="http://schemas.microsoft.com/office/drawing/2014/main" id="{D0C7E897-2662-4F07-B3C7-91F82D0C3A5C}"/>
              </a:ext>
            </a:extLst>
          </p:cNvPr>
          <p:cNvSpPr txBox="1">
            <a:spLocks/>
          </p:cNvSpPr>
          <p:nvPr/>
        </p:nvSpPr>
        <p:spPr>
          <a:xfrm>
            <a:off x="1524000" y="254493"/>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Resim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5787" y="399622"/>
            <a:ext cx="4240427" cy="1104074"/>
          </a:xfrm>
          <a:prstGeom prst="rect">
            <a:avLst/>
          </a:prstGeom>
        </p:spPr>
      </p:pic>
    </p:spTree>
    <p:extLst>
      <p:ext uri="{BB962C8B-B14F-4D97-AF65-F5344CB8AC3E}">
        <p14:creationId xmlns:p14="http://schemas.microsoft.com/office/powerpoint/2010/main" val="4053634447"/>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5CA72-6E5F-BAF7-A61A-4063C457D67E}"/>
              </a:ext>
            </a:extLst>
          </p:cNvPr>
          <p:cNvSpPr>
            <a:spLocks noGrp="1"/>
          </p:cNvSpPr>
          <p:nvPr>
            <p:ph type="title"/>
          </p:nvPr>
        </p:nvSpPr>
        <p:spPr>
          <a:xfrm>
            <a:off x="838200" y="365125"/>
            <a:ext cx="10515600" cy="1325563"/>
          </a:xfrm>
        </p:spPr>
        <p:txBody>
          <a:bodyPr anchor="ctr">
            <a:normAutofit/>
          </a:bodyPr>
          <a:lstStyle/>
          <a:p>
            <a:r>
              <a:rPr lang="tr-TR" b="1" dirty="0"/>
              <a:t>1) </a:t>
            </a:r>
            <a:r>
              <a:rPr lang="en-US" b="1" dirty="0"/>
              <a:t>Grammatical Role Extraction with NLP</a:t>
            </a:r>
            <a:endParaRPr lang="tr-TR" b="1" dirty="0"/>
          </a:p>
        </p:txBody>
      </p:sp>
      <p:sp>
        <p:nvSpPr>
          <p:cNvPr id="3" name="Content Placeholder 2">
            <a:extLst>
              <a:ext uri="{FF2B5EF4-FFF2-40B4-BE49-F238E27FC236}">
                <a16:creationId xmlns:a16="http://schemas.microsoft.com/office/drawing/2014/main" id="{5DCA608D-664D-2CD2-471D-F7CBE26D8A94}"/>
              </a:ext>
            </a:extLst>
          </p:cNvPr>
          <p:cNvSpPr>
            <a:spLocks noGrp="1"/>
          </p:cNvSpPr>
          <p:nvPr>
            <p:ph sz="half" idx="1"/>
          </p:nvPr>
        </p:nvSpPr>
        <p:spPr>
          <a:xfrm>
            <a:off x="838200" y="1933543"/>
            <a:ext cx="5181600" cy="3697351"/>
          </a:xfrm>
        </p:spPr>
        <p:txBody>
          <a:bodyPr>
            <a:normAutofit/>
          </a:bodyPr>
          <a:lstStyle/>
          <a:p>
            <a:r>
              <a:rPr lang="en-US" sz="1800" dirty="0"/>
              <a:t>We use the </a:t>
            </a:r>
            <a:r>
              <a:rPr lang="en-US" sz="1800" dirty="0" err="1"/>
              <a:t>spaCy</a:t>
            </a:r>
            <a:r>
              <a:rPr lang="en-US" sz="1800" dirty="0"/>
              <a:t> NLP library to process user-input sentences.</a:t>
            </a:r>
          </a:p>
          <a:p>
            <a:endParaRPr lang="en-US" sz="1800" dirty="0"/>
          </a:p>
          <a:p>
            <a:r>
              <a:rPr lang="en-US" sz="1800" dirty="0"/>
              <a:t>The algorithm extracts Subject, Verb, and Object using </a:t>
            </a:r>
            <a:r>
              <a:rPr lang="en-US" sz="1800" dirty="0" err="1"/>
              <a:t>token.dep</a:t>
            </a:r>
            <a:r>
              <a:rPr lang="en-US" sz="1800" dirty="0"/>
              <a:t>_ and </a:t>
            </a:r>
            <a:r>
              <a:rPr lang="en-US" sz="1800" dirty="0" err="1"/>
              <a:t>token.pos</a:t>
            </a:r>
            <a:r>
              <a:rPr lang="en-US" sz="1800" dirty="0"/>
              <a:t>_.</a:t>
            </a:r>
          </a:p>
          <a:p>
            <a:endParaRPr lang="en-US" sz="1800" dirty="0"/>
          </a:p>
          <a:p>
            <a:r>
              <a:rPr lang="en-US" sz="1800" dirty="0"/>
              <a:t>These components form the foundation for semantic emoji matching.</a:t>
            </a:r>
          </a:p>
          <a:p>
            <a:endParaRPr lang="en-US" sz="1800" dirty="0"/>
          </a:p>
          <a:p>
            <a:r>
              <a:rPr lang="en-US" sz="1800" dirty="0"/>
              <a:t>This enables the generation of context-aware, meaningful, and memorable passwords.</a:t>
            </a:r>
            <a:endParaRPr lang="tr-TR" sz="1800" dirty="0"/>
          </a:p>
        </p:txBody>
      </p:sp>
      <p:pic>
        <p:nvPicPr>
          <p:cNvPr id="7" name="Content Placeholder 6" descr="A diagram of a diagram&#10;&#10;AI-generated content may be incorrect.">
            <a:extLst>
              <a:ext uri="{FF2B5EF4-FFF2-40B4-BE49-F238E27FC236}">
                <a16:creationId xmlns:a16="http://schemas.microsoft.com/office/drawing/2014/main" id="{34C23C5C-1539-CA5D-2269-C8021849456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12090" y="1606550"/>
            <a:ext cx="4520870" cy="4351338"/>
          </a:xfrm>
          <a:noFill/>
        </p:spPr>
      </p:pic>
      <p:sp>
        <p:nvSpPr>
          <p:cNvPr id="5" name="Slide Number Placeholder 4">
            <a:extLst>
              <a:ext uri="{FF2B5EF4-FFF2-40B4-BE49-F238E27FC236}">
                <a16:creationId xmlns:a16="http://schemas.microsoft.com/office/drawing/2014/main" id="{79E1E0E5-B93A-EAFA-44F3-059057BD513E}"/>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10</a:t>
            </a:fld>
            <a:endParaRPr lang="tr-TR" sz="1900"/>
          </a:p>
        </p:txBody>
      </p:sp>
    </p:spTree>
    <p:extLst>
      <p:ext uri="{BB962C8B-B14F-4D97-AF65-F5344CB8AC3E}">
        <p14:creationId xmlns:p14="http://schemas.microsoft.com/office/powerpoint/2010/main" val="1568625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3F9C-7896-2B95-81F3-3CAE5407FBB2}"/>
              </a:ext>
            </a:extLst>
          </p:cNvPr>
          <p:cNvSpPr>
            <a:spLocks noGrp="1"/>
          </p:cNvSpPr>
          <p:nvPr>
            <p:ph type="title"/>
          </p:nvPr>
        </p:nvSpPr>
        <p:spPr>
          <a:xfrm>
            <a:off x="509016" y="88582"/>
            <a:ext cx="10515600" cy="1325563"/>
          </a:xfrm>
        </p:spPr>
        <p:txBody>
          <a:bodyPr/>
          <a:lstStyle/>
          <a:p>
            <a:r>
              <a:rPr lang="tr-TR" b="1" dirty="0"/>
              <a:t>2) </a:t>
            </a:r>
            <a:r>
              <a:rPr lang="en-US" b="1" dirty="0"/>
              <a:t>Word Normalization: Stemming and Fuzzy Matching</a:t>
            </a:r>
            <a:endParaRPr lang="tr-TR" b="1" dirty="0"/>
          </a:p>
        </p:txBody>
      </p:sp>
      <p:sp>
        <p:nvSpPr>
          <p:cNvPr id="3" name="Content Placeholder 2">
            <a:extLst>
              <a:ext uri="{FF2B5EF4-FFF2-40B4-BE49-F238E27FC236}">
                <a16:creationId xmlns:a16="http://schemas.microsoft.com/office/drawing/2014/main" id="{2C8CEEF4-A151-E3B0-020B-615C2771F8E8}"/>
              </a:ext>
            </a:extLst>
          </p:cNvPr>
          <p:cNvSpPr>
            <a:spLocks noGrp="1"/>
          </p:cNvSpPr>
          <p:nvPr>
            <p:ph sz="half" idx="1"/>
          </p:nvPr>
        </p:nvSpPr>
        <p:spPr>
          <a:xfrm>
            <a:off x="4731283" y="1414145"/>
            <a:ext cx="6754761" cy="4219739"/>
          </a:xfrm>
        </p:spPr>
        <p:txBody>
          <a:bodyPr>
            <a:noAutofit/>
          </a:bodyPr>
          <a:lstStyle/>
          <a:p>
            <a:pPr marL="0" indent="0" algn="just">
              <a:buNone/>
            </a:pPr>
            <a:r>
              <a:rPr lang="en-US" sz="1600" b="1" dirty="0"/>
              <a:t>1. Stemming</a:t>
            </a:r>
          </a:p>
          <a:p>
            <a:pPr lvl="1" algn="just"/>
            <a:r>
              <a:rPr lang="en-US" sz="1400" dirty="0"/>
              <a:t>Users may use different word forms that mean the same thing (for example: "smile", "smiling", "smiled").</a:t>
            </a:r>
          </a:p>
          <a:p>
            <a:pPr lvl="1" algn="just"/>
            <a:r>
              <a:rPr lang="en-US" sz="1400" dirty="0"/>
              <a:t>Therefore, the system reduces words to their roots. In other words, it finds the basic form of the word that carries its meaning.</a:t>
            </a:r>
          </a:p>
          <a:p>
            <a:pPr lvl="1" algn="just"/>
            <a:r>
              <a:rPr lang="en-US" sz="1400" dirty="0"/>
              <a:t>This process is performed with the </a:t>
            </a:r>
            <a:r>
              <a:rPr lang="en-US" sz="1400" dirty="0" err="1"/>
              <a:t>apply_stemming</a:t>
            </a:r>
            <a:r>
              <a:rPr lang="en-US" sz="1400" dirty="0"/>
              <a:t>() function that we defined in the project.</a:t>
            </a:r>
          </a:p>
          <a:p>
            <a:pPr lvl="1" algn="just"/>
            <a:r>
              <a:rPr lang="en-US" sz="1400" dirty="0"/>
              <a:t>The function converts each word to its English root, so that all variations are collected in a single meaning.</a:t>
            </a:r>
          </a:p>
          <a:p>
            <a:pPr marL="0" indent="0" algn="just">
              <a:buNone/>
            </a:pPr>
            <a:r>
              <a:rPr lang="tr-TR" sz="1400" b="1" dirty="0"/>
              <a:t>     </a:t>
            </a:r>
            <a:r>
              <a:rPr lang="en-US" sz="1400" b="1" dirty="0"/>
              <a:t>📌</a:t>
            </a:r>
            <a:r>
              <a:rPr lang="en-US" sz="1200" dirty="0"/>
              <a:t> </a:t>
            </a:r>
            <a:r>
              <a:rPr lang="en-US" sz="1400" b="1" dirty="0"/>
              <a:t>Purpose:</a:t>
            </a:r>
          </a:p>
          <a:p>
            <a:pPr lvl="1" algn="just"/>
            <a:r>
              <a:rPr lang="en-US" sz="1400" dirty="0"/>
              <a:t>To provide correct meaning matching by reducing variations between words.</a:t>
            </a:r>
          </a:p>
          <a:p>
            <a:pPr marL="0" indent="0" algn="just">
              <a:buNone/>
            </a:pPr>
            <a:r>
              <a:rPr lang="en-US" sz="1600" b="1" dirty="0"/>
              <a:t> 2. Fuzzy Matching</a:t>
            </a:r>
          </a:p>
          <a:p>
            <a:pPr lvl="1" algn="just"/>
            <a:r>
              <a:rPr lang="en-US" sz="1400" dirty="0"/>
              <a:t>Users may sometimes misspell words (for example: "smiling" instead of "</a:t>
            </a:r>
            <a:r>
              <a:rPr lang="en-US" sz="1400" dirty="0" err="1"/>
              <a:t>smilng</a:t>
            </a:r>
            <a:r>
              <a:rPr lang="en-US" sz="1400" dirty="0"/>
              <a:t>").</a:t>
            </a:r>
          </a:p>
          <a:p>
            <a:pPr lvl="1" algn="just"/>
            <a:r>
              <a:rPr lang="en-US" sz="1400" dirty="0"/>
              <a:t>To handle this situation, the system uses the </a:t>
            </a:r>
            <a:r>
              <a:rPr lang="en-US" sz="1400" dirty="0" err="1"/>
              <a:t>find_closest_match</a:t>
            </a:r>
            <a:r>
              <a:rPr lang="en-US" sz="1400" dirty="0"/>
              <a:t>() function.</a:t>
            </a:r>
          </a:p>
          <a:p>
            <a:pPr lvl="1" algn="just"/>
            <a:r>
              <a:rPr lang="en-US" sz="1400" dirty="0"/>
              <a:t>This function evaluates the word entered by the user in terms of its similarity to the correct words in the system.</a:t>
            </a:r>
          </a:p>
          <a:p>
            <a:pPr lvl="1" algn="just"/>
            <a:r>
              <a:rPr lang="en-US" sz="1400" dirty="0"/>
              <a:t>The closest matching correct word is automatically selected.</a:t>
            </a:r>
          </a:p>
          <a:p>
            <a:pPr marL="0" indent="0" algn="just">
              <a:buNone/>
            </a:pPr>
            <a:r>
              <a:rPr lang="tr-TR" sz="1400" b="1" dirty="0"/>
              <a:t>     </a:t>
            </a:r>
            <a:r>
              <a:rPr lang="en-US" sz="1400" b="1" dirty="0"/>
              <a:t>📌 Purpose:</a:t>
            </a:r>
          </a:p>
          <a:p>
            <a:pPr lvl="1" algn="just"/>
            <a:r>
              <a:rPr lang="en-US" sz="1400" dirty="0"/>
              <a:t>To improve the user experience by providing tolerance for spelling errors.</a:t>
            </a:r>
          </a:p>
        </p:txBody>
      </p:sp>
      <p:sp>
        <p:nvSpPr>
          <p:cNvPr id="5" name="Slide Number Placeholder 4">
            <a:extLst>
              <a:ext uri="{FF2B5EF4-FFF2-40B4-BE49-F238E27FC236}">
                <a16:creationId xmlns:a16="http://schemas.microsoft.com/office/drawing/2014/main" id="{1F11715C-272D-BD10-7F60-FA21F75E0449}"/>
              </a:ext>
            </a:extLst>
          </p:cNvPr>
          <p:cNvSpPr>
            <a:spLocks noGrp="1"/>
          </p:cNvSpPr>
          <p:nvPr>
            <p:ph type="sldNum" sz="quarter" idx="12"/>
          </p:nvPr>
        </p:nvSpPr>
        <p:spPr/>
        <p:txBody>
          <a:bodyPr/>
          <a:lstStyle/>
          <a:p>
            <a:fld id="{F5D97297-0B9E-4337-9DDF-CF41C1E0FB18}" type="slidenum">
              <a:rPr lang="tr-TR" smtClean="0"/>
              <a:t>11</a:t>
            </a:fld>
            <a:endParaRPr lang="tr-TR"/>
          </a:p>
        </p:txBody>
      </p:sp>
      <p:pic>
        <p:nvPicPr>
          <p:cNvPr id="7" name="Picture 6" descr="A screenshot of a computer&#10;&#10;AI-generated content may be incorrect.">
            <a:extLst>
              <a:ext uri="{FF2B5EF4-FFF2-40B4-BE49-F238E27FC236}">
                <a16:creationId xmlns:a16="http://schemas.microsoft.com/office/drawing/2014/main" id="{001FB611-C04F-A360-830A-62BAEDD43A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749" y="1414145"/>
            <a:ext cx="3308088" cy="4778764"/>
          </a:xfrm>
          <a:prstGeom prst="rect">
            <a:avLst/>
          </a:prstGeom>
        </p:spPr>
      </p:pic>
    </p:spTree>
    <p:extLst>
      <p:ext uri="{BB962C8B-B14F-4D97-AF65-F5344CB8AC3E}">
        <p14:creationId xmlns:p14="http://schemas.microsoft.com/office/powerpoint/2010/main" val="2890497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9DBD-5E7B-F3DF-ACC1-E8FE203E9346}"/>
              </a:ext>
            </a:extLst>
          </p:cNvPr>
          <p:cNvSpPr>
            <a:spLocks noGrp="1"/>
          </p:cNvSpPr>
          <p:nvPr>
            <p:ph type="title"/>
          </p:nvPr>
        </p:nvSpPr>
        <p:spPr>
          <a:xfrm>
            <a:off x="838200" y="72517"/>
            <a:ext cx="10515600" cy="1325563"/>
          </a:xfrm>
        </p:spPr>
        <p:txBody>
          <a:bodyPr/>
          <a:lstStyle/>
          <a:p>
            <a:r>
              <a:rPr lang="tr-TR" b="1" dirty="0"/>
              <a:t>3) </a:t>
            </a:r>
            <a:r>
              <a:rPr lang="en-US" b="1" dirty="0"/>
              <a:t>Semantic Mapping: 3-2-1 Priority Approach</a:t>
            </a:r>
            <a:endParaRPr lang="tr-TR" b="1" dirty="0"/>
          </a:p>
        </p:txBody>
      </p:sp>
      <p:sp>
        <p:nvSpPr>
          <p:cNvPr id="3" name="Content Placeholder 2">
            <a:extLst>
              <a:ext uri="{FF2B5EF4-FFF2-40B4-BE49-F238E27FC236}">
                <a16:creationId xmlns:a16="http://schemas.microsoft.com/office/drawing/2014/main" id="{9F8F1B7E-20FF-64A4-2148-2AC2674C2934}"/>
              </a:ext>
            </a:extLst>
          </p:cNvPr>
          <p:cNvSpPr>
            <a:spLocks noGrp="1"/>
          </p:cNvSpPr>
          <p:nvPr>
            <p:ph sz="half" idx="1"/>
          </p:nvPr>
        </p:nvSpPr>
        <p:spPr>
          <a:xfrm>
            <a:off x="738187" y="1258293"/>
            <a:ext cx="5734049" cy="4351338"/>
          </a:xfrm>
        </p:spPr>
        <p:txBody>
          <a:bodyPr>
            <a:noAutofit/>
          </a:bodyPr>
          <a:lstStyle/>
          <a:p>
            <a:pPr marL="0" indent="0">
              <a:buNone/>
            </a:pPr>
            <a:r>
              <a:rPr lang="en-US" sz="1600" b="1" dirty="0"/>
              <a:t>Weighted Emoji Selection</a:t>
            </a:r>
          </a:p>
          <a:p>
            <a:r>
              <a:rPr lang="en-US" sz="1400" dirty="0"/>
              <a:t>Words corresponding to each component are matched with the most meaningful emojis from the JSON dataset. However, since their visual and semantic importance are different, different weights are given to each component:</a:t>
            </a:r>
          </a:p>
          <a:p>
            <a:pPr lvl="1">
              <a:buFont typeface="Courier New" panose="02070309020205020404" pitchFamily="49" charset="0"/>
              <a:buChar char="o"/>
            </a:pPr>
            <a:r>
              <a:rPr lang="en-US" sz="1400" dirty="0"/>
              <a:t>Object words receive the highest priority of 3 points.</a:t>
            </a:r>
          </a:p>
          <a:p>
            <a:pPr lvl="1">
              <a:buFont typeface="Courier New" panose="02070309020205020404" pitchFamily="49" charset="0"/>
              <a:buChar char="o"/>
            </a:pPr>
            <a:r>
              <a:rPr lang="en-US" sz="1400" dirty="0"/>
              <a:t>Predicate words are evaluated with a medium priority of 2 points.</a:t>
            </a:r>
          </a:p>
          <a:p>
            <a:pPr lvl="1">
              <a:buFont typeface="Courier New" panose="02070309020205020404" pitchFamily="49" charset="0"/>
              <a:buChar char="o"/>
            </a:pPr>
            <a:r>
              <a:rPr lang="en-US" sz="1400" dirty="0"/>
              <a:t>Subject words have the lowest priority of 1 point.</a:t>
            </a:r>
          </a:p>
          <a:p>
            <a:r>
              <a:rPr lang="en-US" sz="1400" dirty="0"/>
              <a:t>This prioritization is provided by the 3-2-1 scoring strategy implemented in the </a:t>
            </a:r>
            <a:r>
              <a:rPr lang="en-US" sz="1400" dirty="0" err="1"/>
              <a:t>get_random_emojis</a:t>
            </a:r>
            <a:r>
              <a:rPr lang="en-US" sz="1400" dirty="0"/>
              <a:t>() function.</a:t>
            </a:r>
          </a:p>
          <a:p>
            <a:endParaRPr lang="en-US" sz="1400" dirty="0"/>
          </a:p>
          <a:p>
            <a:pPr marL="0" indent="0">
              <a:buNone/>
            </a:pPr>
            <a:r>
              <a:rPr lang="en-US" sz="1600" b="1" dirty="0"/>
              <a:t>🎯 Purpose and Result</a:t>
            </a:r>
          </a:p>
          <a:p>
            <a:r>
              <a:rPr lang="en-US" sz="1400" dirty="0"/>
              <a:t>Thanks to this weighted distribution, object words with strong meaningfulness and visual consistency are highlighted when creating a password.</a:t>
            </a:r>
          </a:p>
          <a:p>
            <a:r>
              <a:rPr lang="en-US" sz="1400" dirty="0"/>
              <a:t>Predicates and subjects play a supporting role, ensuring that the password is both meaningful and easy to remember.</a:t>
            </a:r>
          </a:p>
          <a:p>
            <a:r>
              <a:rPr lang="en-US" sz="1400" dirty="0"/>
              <a:t>Thus, the system produces an emoji-based password that is both visually strong and preserves its semantic integrity.</a:t>
            </a:r>
            <a:endParaRPr lang="tr-TR" sz="1400" dirty="0"/>
          </a:p>
        </p:txBody>
      </p:sp>
      <p:sp>
        <p:nvSpPr>
          <p:cNvPr id="5" name="Slide Number Placeholder 4">
            <a:extLst>
              <a:ext uri="{FF2B5EF4-FFF2-40B4-BE49-F238E27FC236}">
                <a16:creationId xmlns:a16="http://schemas.microsoft.com/office/drawing/2014/main" id="{7013CEB4-598E-7B0C-DB9A-6550B8E77D88}"/>
              </a:ext>
            </a:extLst>
          </p:cNvPr>
          <p:cNvSpPr>
            <a:spLocks noGrp="1"/>
          </p:cNvSpPr>
          <p:nvPr>
            <p:ph type="sldNum" sz="quarter" idx="12"/>
          </p:nvPr>
        </p:nvSpPr>
        <p:spPr/>
        <p:txBody>
          <a:bodyPr/>
          <a:lstStyle/>
          <a:p>
            <a:fld id="{F5D97297-0B9E-4337-9DDF-CF41C1E0FB18}" type="slidenum">
              <a:rPr lang="tr-TR" smtClean="0"/>
              <a:t>12</a:t>
            </a:fld>
            <a:endParaRPr lang="tr-TR"/>
          </a:p>
        </p:txBody>
      </p:sp>
      <p:pic>
        <p:nvPicPr>
          <p:cNvPr id="8" name="Picture 7" descr="A diagram of a diagram&#10;&#10;AI-generated content may be incorrect.">
            <a:extLst>
              <a:ext uri="{FF2B5EF4-FFF2-40B4-BE49-F238E27FC236}">
                <a16:creationId xmlns:a16="http://schemas.microsoft.com/office/drawing/2014/main" id="{F740B5E3-4219-B2E9-E89D-957532E3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2237" y="1196181"/>
            <a:ext cx="4981575" cy="4981575"/>
          </a:xfrm>
          <a:prstGeom prst="rect">
            <a:avLst/>
          </a:prstGeom>
        </p:spPr>
      </p:pic>
    </p:spTree>
    <p:extLst>
      <p:ext uri="{BB962C8B-B14F-4D97-AF65-F5344CB8AC3E}">
        <p14:creationId xmlns:p14="http://schemas.microsoft.com/office/powerpoint/2010/main" val="3045595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39296-47BD-F840-0EAA-8D56665C3CD0}"/>
              </a:ext>
            </a:extLst>
          </p:cNvPr>
          <p:cNvSpPr>
            <a:spLocks noGrp="1"/>
          </p:cNvSpPr>
          <p:nvPr>
            <p:ph type="title"/>
          </p:nvPr>
        </p:nvSpPr>
        <p:spPr>
          <a:xfrm>
            <a:off x="408432" y="-220091"/>
            <a:ext cx="10515600" cy="1325563"/>
          </a:xfrm>
        </p:spPr>
        <p:txBody>
          <a:bodyPr anchor="ctr">
            <a:normAutofit/>
          </a:bodyPr>
          <a:lstStyle/>
          <a:p>
            <a:r>
              <a:rPr lang="tr-TR" b="1" dirty="0"/>
              <a:t>4) Emoji JSON </a:t>
            </a:r>
            <a:r>
              <a:rPr lang="tr-TR" b="1" dirty="0" err="1"/>
              <a:t>Creation</a:t>
            </a:r>
            <a:r>
              <a:rPr lang="tr-TR" b="1" dirty="0"/>
              <a:t> &amp; </a:t>
            </a:r>
            <a:r>
              <a:rPr lang="tr-TR" b="1" dirty="0" err="1"/>
              <a:t>Loading</a:t>
            </a:r>
            <a:endParaRPr lang="tr-TR" b="1" dirty="0"/>
          </a:p>
        </p:txBody>
      </p:sp>
      <p:pic>
        <p:nvPicPr>
          <p:cNvPr id="8" name="Picture 7" descr="A screenshot of a computer screen&#10;&#10;AI-generated content may be incorrect.">
            <a:extLst>
              <a:ext uri="{FF2B5EF4-FFF2-40B4-BE49-F238E27FC236}">
                <a16:creationId xmlns:a16="http://schemas.microsoft.com/office/drawing/2014/main" id="{B61F5B13-23CA-D1CE-544C-D2B8CBAEA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7126" y="987210"/>
            <a:ext cx="3660138" cy="4055555"/>
          </a:xfrm>
          <a:prstGeom prst="rect">
            <a:avLst/>
          </a:prstGeom>
          <a:noFill/>
        </p:spPr>
      </p:pic>
      <p:sp>
        <p:nvSpPr>
          <p:cNvPr id="4" name="Content Placeholder 3">
            <a:extLst>
              <a:ext uri="{FF2B5EF4-FFF2-40B4-BE49-F238E27FC236}">
                <a16:creationId xmlns:a16="http://schemas.microsoft.com/office/drawing/2014/main" id="{0B6834C9-A0B9-25A2-3492-993433C89B3D}"/>
              </a:ext>
            </a:extLst>
          </p:cNvPr>
          <p:cNvSpPr>
            <a:spLocks noGrp="1"/>
          </p:cNvSpPr>
          <p:nvPr>
            <p:ph sz="half" idx="2"/>
          </p:nvPr>
        </p:nvSpPr>
        <p:spPr>
          <a:xfrm>
            <a:off x="3617291" y="4447694"/>
            <a:ext cx="4205249" cy="1508760"/>
          </a:xfrm>
        </p:spPr>
        <p:txBody>
          <a:bodyPr>
            <a:noAutofit/>
          </a:bodyPr>
          <a:lstStyle/>
          <a:p>
            <a:r>
              <a:rPr lang="en-US" sz="1400" dirty="0"/>
              <a:t>Emoji data is provided with Unicode and open imports JSON category → subcategory → emoji storage.</a:t>
            </a:r>
          </a:p>
          <a:p>
            <a:r>
              <a:rPr lang="en-US" sz="1400" dirty="0"/>
              <a:t>WordNet and manually added synonyms for emoji.</a:t>
            </a:r>
          </a:p>
          <a:p>
            <a:r>
              <a:rPr lang="en-US" sz="1400" dirty="0"/>
              <a:t>During upload, all words were converted to lowercase and saved in the </a:t>
            </a:r>
            <a:r>
              <a:rPr lang="en-US" sz="1400" dirty="0" err="1"/>
              <a:t>emoji_dict</a:t>
            </a:r>
            <a:r>
              <a:rPr lang="en-US" sz="1400" dirty="0"/>
              <a:t> dictionary.</a:t>
            </a:r>
          </a:p>
          <a:p>
            <a:r>
              <a:rPr lang="en-US" sz="1400" dirty="0"/>
              <a:t>All words were transferred to the </a:t>
            </a:r>
            <a:r>
              <a:rPr lang="en-US" sz="1400" dirty="0" err="1"/>
              <a:t>all_words</a:t>
            </a:r>
            <a:r>
              <a:rPr lang="en-US" sz="1400" dirty="0"/>
              <a:t> group for a flexible compatibility system with </a:t>
            </a:r>
            <a:r>
              <a:rPr lang="en-US" sz="1400" dirty="0" err="1"/>
              <a:t>RapidFuzz</a:t>
            </a:r>
            <a:r>
              <a:rPr lang="en-US" sz="1400" dirty="0"/>
              <a:t>.</a:t>
            </a:r>
          </a:p>
        </p:txBody>
      </p:sp>
      <p:sp>
        <p:nvSpPr>
          <p:cNvPr id="5" name="Slide Number Placeholder 4">
            <a:extLst>
              <a:ext uri="{FF2B5EF4-FFF2-40B4-BE49-F238E27FC236}">
                <a16:creationId xmlns:a16="http://schemas.microsoft.com/office/drawing/2014/main" id="{DAFBE43A-F93B-911D-FE1F-E7C3C7A4B885}"/>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13</a:t>
            </a:fld>
            <a:endParaRPr lang="tr-TR" sz="1900"/>
          </a:p>
        </p:txBody>
      </p:sp>
      <p:pic>
        <p:nvPicPr>
          <p:cNvPr id="3" name="Resim 2" descr="metin, ekran görüntüsü, yazı tipi, tasarım içeren bir resim&#10;&#10;Yapay zeka tarafından oluşturulmuş içerik yanlış olabilir.">
            <a:extLst>
              <a:ext uri="{FF2B5EF4-FFF2-40B4-BE49-F238E27FC236}">
                <a16:creationId xmlns:a16="http://schemas.microsoft.com/office/drawing/2014/main" id="{BFE20275-2029-0C09-6A1C-F15579007F8B}"/>
              </a:ext>
            </a:extLst>
          </p:cNvPr>
          <p:cNvPicPr>
            <a:picLocks noChangeAspect="1"/>
          </p:cNvPicPr>
          <p:nvPr/>
        </p:nvPicPr>
        <p:blipFill>
          <a:blip r:embed="rId3"/>
          <a:srcRect r="78397" b="28358"/>
          <a:stretch>
            <a:fillRect/>
          </a:stretch>
        </p:blipFill>
        <p:spPr>
          <a:xfrm>
            <a:off x="696323" y="986885"/>
            <a:ext cx="2633875" cy="1594064"/>
          </a:xfrm>
          <a:prstGeom prst="rect">
            <a:avLst/>
          </a:prstGeom>
        </p:spPr>
      </p:pic>
      <p:pic>
        <p:nvPicPr>
          <p:cNvPr id="7" name="Resim 6" descr="metin, ekran görüntüsü, tasarım içeren bir resim&#10;&#10;Yapay zeka tarafından oluşturulmuş içerik yanlış olabilir.">
            <a:extLst>
              <a:ext uri="{FF2B5EF4-FFF2-40B4-BE49-F238E27FC236}">
                <a16:creationId xmlns:a16="http://schemas.microsoft.com/office/drawing/2014/main" id="{353C237B-BC5C-6755-4F77-0F3ABCBAC937}"/>
              </a:ext>
            </a:extLst>
          </p:cNvPr>
          <p:cNvPicPr>
            <a:picLocks noChangeAspect="1"/>
          </p:cNvPicPr>
          <p:nvPr/>
        </p:nvPicPr>
        <p:blipFill>
          <a:blip r:embed="rId4"/>
          <a:srcRect l="26" t="4052" r="79349" b="25551"/>
          <a:stretch>
            <a:fillRect/>
          </a:stretch>
        </p:blipFill>
        <p:spPr>
          <a:xfrm>
            <a:off x="672169" y="3114128"/>
            <a:ext cx="2626891" cy="1615157"/>
          </a:xfrm>
          <a:prstGeom prst="rect">
            <a:avLst/>
          </a:prstGeom>
        </p:spPr>
      </p:pic>
      <p:pic>
        <p:nvPicPr>
          <p:cNvPr id="10" name="Resim 9" descr="metin, ekran görüntüsü içeren bir resim&#10;&#10;Yapay zeka tarafından oluşturulmuş içerik yanlış olabilir.">
            <a:extLst>
              <a:ext uri="{FF2B5EF4-FFF2-40B4-BE49-F238E27FC236}">
                <a16:creationId xmlns:a16="http://schemas.microsoft.com/office/drawing/2014/main" id="{28CF2032-2808-9D55-185E-397B444295A5}"/>
              </a:ext>
            </a:extLst>
          </p:cNvPr>
          <p:cNvPicPr>
            <a:picLocks noChangeAspect="1"/>
          </p:cNvPicPr>
          <p:nvPr/>
        </p:nvPicPr>
        <p:blipFill>
          <a:blip r:embed="rId5"/>
          <a:srcRect r="7219" b="-220"/>
          <a:stretch>
            <a:fillRect/>
          </a:stretch>
        </p:blipFill>
        <p:spPr>
          <a:xfrm>
            <a:off x="3717699" y="986885"/>
            <a:ext cx="3897298" cy="3357261"/>
          </a:xfrm>
          <a:prstGeom prst="rect">
            <a:avLst/>
          </a:prstGeom>
        </p:spPr>
      </p:pic>
      <p:sp>
        <p:nvSpPr>
          <p:cNvPr id="12" name="Arrow: Right 11">
            <a:extLst>
              <a:ext uri="{FF2B5EF4-FFF2-40B4-BE49-F238E27FC236}">
                <a16:creationId xmlns:a16="http://schemas.microsoft.com/office/drawing/2014/main" id="{8E0E7BED-659F-6901-6D22-7B6963F16EEB}"/>
              </a:ext>
            </a:extLst>
          </p:cNvPr>
          <p:cNvSpPr/>
          <p:nvPr/>
        </p:nvSpPr>
        <p:spPr>
          <a:xfrm>
            <a:off x="3340061" y="2865192"/>
            <a:ext cx="206442" cy="149795"/>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Metin kutusu 12">
            <a:extLst>
              <a:ext uri="{FF2B5EF4-FFF2-40B4-BE49-F238E27FC236}">
                <a16:creationId xmlns:a16="http://schemas.microsoft.com/office/drawing/2014/main" id="{A9D55AF0-9E9B-F86E-9555-6084944DC844}"/>
              </a:ext>
            </a:extLst>
          </p:cNvPr>
          <p:cNvSpPr txBox="1"/>
          <p:nvPr/>
        </p:nvSpPr>
        <p:spPr>
          <a:xfrm>
            <a:off x="837388" y="4892163"/>
            <a:ext cx="235174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400" dirty="0">
                <a:ea typeface="Calibri"/>
                <a:cs typeface="Calibri"/>
              </a:rPr>
              <a:t>Windows 11 Emoji Keyboard</a:t>
            </a:r>
          </a:p>
        </p:txBody>
      </p:sp>
      <p:sp>
        <p:nvSpPr>
          <p:cNvPr id="15" name="Arrow: Right 14">
            <a:extLst>
              <a:ext uri="{FF2B5EF4-FFF2-40B4-BE49-F238E27FC236}">
                <a16:creationId xmlns:a16="http://schemas.microsoft.com/office/drawing/2014/main" id="{95FC235B-33DA-01EE-58A3-ABBB398ABC5E}"/>
              </a:ext>
            </a:extLst>
          </p:cNvPr>
          <p:cNvSpPr/>
          <p:nvPr/>
        </p:nvSpPr>
        <p:spPr>
          <a:xfrm>
            <a:off x="7682972" y="2822894"/>
            <a:ext cx="206442" cy="149795"/>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4057049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539B-4C23-B760-A699-02BE26ADEB84}"/>
              </a:ext>
            </a:extLst>
          </p:cNvPr>
          <p:cNvSpPr>
            <a:spLocks noGrp="1"/>
          </p:cNvSpPr>
          <p:nvPr>
            <p:ph type="title"/>
          </p:nvPr>
        </p:nvSpPr>
        <p:spPr>
          <a:xfrm>
            <a:off x="838200" y="365125"/>
            <a:ext cx="10515600" cy="1325563"/>
          </a:xfrm>
        </p:spPr>
        <p:txBody>
          <a:bodyPr anchor="ctr">
            <a:normAutofit/>
          </a:bodyPr>
          <a:lstStyle/>
          <a:p>
            <a:r>
              <a:rPr lang="tr-TR" b="1" dirty="0"/>
              <a:t>5) </a:t>
            </a:r>
            <a:r>
              <a:rPr lang="tr-TR" b="1" dirty="0" err="1"/>
              <a:t>Shuffling</a:t>
            </a:r>
            <a:r>
              <a:rPr lang="tr-TR" b="1" dirty="0"/>
              <a:t> </a:t>
            </a:r>
            <a:r>
              <a:rPr lang="tr-TR" b="1" dirty="0" err="1"/>
              <a:t>Algorithm</a:t>
            </a:r>
            <a:r>
              <a:rPr lang="tr-TR" b="1" dirty="0"/>
              <a:t>: Fisher-</a:t>
            </a:r>
            <a:r>
              <a:rPr lang="tr-TR" b="1" dirty="0" err="1"/>
              <a:t>Yates</a:t>
            </a:r>
            <a:r>
              <a:rPr lang="tr-TR" b="1" dirty="0"/>
              <a:t> </a:t>
            </a:r>
            <a:r>
              <a:rPr lang="tr-TR" b="1" dirty="0" err="1"/>
              <a:t>Shuffle</a:t>
            </a:r>
            <a:endParaRPr lang="tr-TR" b="1" dirty="0"/>
          </a:p>
        </p:txBody>
      </p:sp>
      <p:sp>
        <p:nvSpPr>
          <p:cNvPr id="12" name="Content Placeholder 2">
            <a:extLst>
              <a:ext uri="{FF2B5EF4-FFF2-40B4-BE49-F238E27FC236}">
                <a16:creationId xmlns:a16="http://schemas.microsoft.com/office/drawing/2014/main" id="{FE5277EA-CC64-4062-6CBB-FB4BDB7B0390}"/>
              </a:ext>
            </a:extLst>
          </p:cNvPr>
          <p:cNvSpPr>
            <a:spLocks noGrp="1"/>
          </p:cNvSpPr>
          <p:nvPr>
            <p:ph sz="half" idx="1"/>
          </p:nvPr>
        </p:nvSpPr>
        <p:spPr>
          <a:xfrm>
            <a:off x="838200" y="1825625"/>
            <a:ext cx="4869135" cy="3766963"/>
          </a:xfrm>
        </p:spPr>
        <p:txBody>
          <a:bodyPr vert="horz" lIns="91440" tIns="45720" rIns="91440" bIns="45720" rtlCol="0" anchor="t">
            <a:noAutofit/>
          </a:bodyPr>
          <a:lstStyle/>
          <a:p>
            <a:pPr marL="0" indent="0">
              <a:buNone/>
            </a:pPr>
            <a:r>
              <a:rPr lang="en-US" sz="1600" dirty="0">
                <a:ea typeface="+mn-lt"/>
                <a:cs typeface="+mn-lt"/>
              </a:rPr>
              <a:t>In our password generation system, the Fisher-Yates algorithm is used to randomize the</a:t>
            </a:r>
            <a:r>
              <a:rPr lang="tr-TR" sz="1600" dirty="0">
                <a:ea typeface="+mn-lt"/>
                <a:cs typeface="+mn-lt"/>
              </a:rPr>
              <a:t> </a:t>
            </a:r>
            <a:r>
              <a:rPr lang="en-US" sz="1600" dirty="0">
                <a:ea typeface="+mn-lt"/>
                <a:cs typeface="+mn-lt"/>
              </a:rPr>
              <a:t>final list of</a:t>
            </a:r>
            <a:r>
              <a:rPr lang="tr-TR" sz="1600" dirty="0">
                <a:ea typeface="+mn-lt"/>
                <a:cs typeface="+mn-lt"/>
              </a:rPr>
              <a:t> </a:t>
            </a:r>
            <a:r>
              <a:rPr lang="en-US" sz="1600" dirty="0">
                <a:ea typeface="+mn-lt"/>
                <a:cs typeface="+mn-lt"/>
              </a:rPr>
              <a:t>characters.</a:t>
            </a:r>
            <a:r>
              <a:rPr lang="tr-TR" sz="1600" dirty="0">
                <a:ea typeface="+mn-lt"/>
                <a:cs typeface="+mn-lt"/>
              </a:rPr>
              <a:t> </a:t>
            </a:r>
          </a:p>
          <a:p>
            <a:pPr marL="0" indent="0">
              <a:buNone/>
            </a:pPr>
            <a:r>
              <a:rPr lang="en-US" sz="1600" dirty="0">
                <a:ea typeface="+mn-lt"/>
                <a:cs typeface="+mn-lt"/>
              </a:rPr>
              <a:t>Since this list can follow a strict pattern (e.g. emojis first, numbers next), Fisher-Yates is used to evenly shuffle the character positions, ensuring that each character has an equal chance of appearing in any given sequence.</a:t>
            </a:r>
          </a:p>
          <a:p>
            <a:pPr>
              <a:buNone/>
            </a:pPr>
            <a:r>
              <a:rPr lang="en-US" sz="1600" b="1" dirty="0">
                <a:ea typeface="+mn-lt"/>
                <a:cs typeface="+mn-lt"/>
              </a:rPr>
              <a:t>As a result:</a:t>
            </a:r>
            <a:endParaRPr lang="en-US" sz="1600" b="1" dirty="0"/>
          </a:p>
          <a:p>
            <a:r>
              <a:rPr lang="en-US" sz="1600" dirty="0">
                <a:ea typeface="+mn-lt"/>
                <a:cs typeface="+mn-lt"/>
              </a:rPr>
              <a:t>Sequential patterns and predictability are eliminated,</a:t>
            </a:r>
            <a:endParaRPr lang="en-US" sz="1600" dirty="0"/>
          </a:p>
          <a:p>
            <a:r>
              <a:rPr lang="en-US" sz="1600" dirty="0">
                <a:ea typeface="+mn-lt"/>
                <a:cs typeface="+mn-lt"/>
              </a:rPr>
              <a:t>Passwords become structurally unique and statistically random,</a:t>
            </a:r>
          </a:p>
          <a:p>
            <a:r>
              <a:rPr lang="en-US" sz="1600" dirty="0">
                <a:ea typeface="+mn-lt"/>
                <a:cs typeface="+mn-lt"/>
              </a:rPr>
              <a:t>Integrating Fisher-Yates increases entropy and resistance to pattern-based attacks with minimal computational overhead.</a:t>
            </a:r>
          </a:p>
        </p:txBody>
      </p:sp>
      <p:sp>
        <p:nvSpPr>
          <p:cNvPr id="5" name="Slide Number Placeholder 4">
            <a:extLst>
              <a:ext uri="{FF2B5EF4-FFF2-40B4-BE49-F238E27FC236}">
                <a16:creationId xmlns:a16="http://schemas.microsoft.com/office/drawing/2014/main" id="{2982DF17-38EF-FD1C-79A6-A7B6800A521A}"/>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14</a:t>
            </a:fld>
            <a:endParaRPr lang="tr-TR" sz="1900"/>
          </a:p>
        </p:txBody>
      </p:sp>
      <p:pic>
        <p:nvPicPr>
          <p:cNvPr id="6" name="Content Placeholder 5" descr="metin, ekran görüntüsü, tasarım içeren bir resim&#10;&#10;Yapay zeka tarafından oluşturulmuş içerik yanlış olabilir.">
            <a:extLst>
              <a:ext uri="{FF2B5EF4-FFF2-40B4-BE49-F238E27FC236}">
                <a16:creationId xmlns:a16="http://schemas.microsoft.com/office/drawing/2014/main" id="{6F40E826-BB4F-A0E8-6154-023BFE4D8A1A}"/>
              </a:ext>
            </a:extLst>
          </p:cNvPr>
          <p:cNvPicPr>
            <a:picLocks noGrp="1" noChangeAspect="1"/>
          </p:cNvPicPr>
          <p:nvPr>
            <p:ph sz="half" idx="2"/>
          </p:nvPr>
        </p:nvPicPr>
        <p:blipFill>
          <a:blip r:embed="rId2"/>
          <a:stretch>
            <a:fillRect/>
          </a:stretch>
        </p:blipFill>
        <p:spPr>
          <a:xfrm>
            <a:off x="5632117" y="1915349"/>
            <a:ext cx="5912920" cy="3587513"/>
          </a:xfrm>
          <a:ln>
            <a:noFill/>
          </a:ln>
        </p:spPr>
      </p:pic>
    </p:spTree>
    <p:extLst>
      <p:ext uri="{BB962C8B-B14F-4D97-AF65-F5344CB8AC3E}">
        <p14:creationId xmlns:p14="http://schemas.microsoft.com/office/powerpoint/2010/main" val="1728770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7B703-B754-E9F8-68CF-D56AD8C57CE8}"/>
              </a:ext>
            </a:extLst>
          </p:cNvPr>
          <p:cNvSpPr>
            <a:spLocks noGrp="1"/>
          </p:cNvSpPr>
          <p:nvPr>
            <p:ph type="title"/>
          </p:nvPr>
        </p:nvSpPr>
        <p:spPr>
          <a:xfrm>
            <a:off x="838200" y="365125"/>
            <a:ext cx="10515600" cy="1325563"/>
          </a:xfrm>
        </p:spPr>
        <p:txBody>
          <a:bodyPr anchor="ctr">
            <a:normAutofit/>
          </a:bodyPr>
          <a:lstStyle/>
          <a:p>
            <a:r>
              <a:rPr lang="tr-TR" b="1" dirty="0"/>
              <a:t>6) </a:t>
            </a:r>
            <a:r>
              <a:rPr lang="tr-TR" b="1" dirty="0" err="1"/>
              <a:t>Hashing</a:t>
            </a:r>
            <a:r>
              <a:rPr lang="tr-TR" b="1" dirty="0"/>
              <a:t> </a:t>
            </a:r>
            <a:r>
              <a:rPr lang="tr-TR" b="1" dirty="0" err="1"/>
              <a:t>with</a:t>
            </a:r>
            <a:r>
              <a:rPr lang="tr-TR" b="1" dirty="0"/>
              <a:t> SHA-256</a:t>
            </a:r>
          </a:p>
        </p:txBody>
      </p:sp>
      <p:pic>
        <p:nvPicPr>
          <p:cNvPr id="7" name="Picture 6" descr="A diagram of a binary code&#10;&#10;AI-generated content may be incorrect.">
            <a:extLst>
              <a:ext uri="{FF2B5EF4-FFF2-40B4-BE49-F238E27FC236}">
                <a16:creationId xmlns:a16="http://schemas.microsoft.com/office/drawing/2014/main" id="{1781DBC9-996D-8277-2732-26BDE7A703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343" y="1825625"/>
            <a:ext cx="3459313" cy="4351338"/>
          </a:xfrm>
          <a:prstGeom prst="rect">
            <a:avLst/>
          </a:prstGeom>
          <a:noFill/>
        </p:spPr>
      </p:pic>
      <p:sp>
        <p:nvSpPr>
          <p:cNvPr id="3" name="Content Placeholder 2">
            <a:extLst>
              <a:ext uri="{FF2B5EF4-FFF2-40B4-BE49-F238E27FC236}">
                <a16:creationId xmlns:a16="http://schemas.microsoft.com/office/drawing/2014/main" id="{D4B0AA92-4675-6CB8-A45E-9AC37A95E8DF}"/>
              </a:ext>
            </a:extLst>
          </p:cNvPr>
          <p:cNvSpPr>
            <a:spLocks noGrp="1"/>
          </p:cNvSpPr>
          <p:nvPr>
            <p:ph sz="half" idx="2"/>
          </p:nvPr>
        </p:nvSpPr>
        <p:spPr>
          <a:xfrm>
            <a:off x="6172200" y="1978882"/>
            <a:ext cx="5181600" cy="4044823"/>
          </a:xfrm>
        </p:spPr>
        <p:txBody>
          <a:bodyPr>
            <a:normAutofit/>
          </a:bodyPr>
          <a:lstStyle/>
          <a:p>
            <a:r>
              <a:rPr lang="en-US" sz="1600" dirty="0"/>
              <a:t>In order to make passwords suitable for randomness tests, the SHA-256 algorithm is first applied using the </a:t>
            </a:r>
            <a:r>
              <a:rPr lang="en-US" sz="1600" dirty="0" err="1"/>
              <a:t>hash_password</a:t>
            </a:r>
            <a:r>
              <a:rPr lang="en-US" sz="1600" dirty="0"/>
              <a:t>() function.</a:t>
            </a:r>
            <a:endParaRPr lang="tr-TR" sz="1600" dirty="0"/>
          </a:p>
          <a:p>
            <a:r>
              <a:rPr lang="en-US" sz="1600" dirty="0"/>
              <a:t>SHA-256 converts all passwords with different lengths and character sets into a fixed-length (256-bit) and high-entropy output. This output is in a 64-character hexadecimal form.</a:t>
            </a:r>
          </a:p>
          <a:p>
            <a:r>
              <a:rPr lang="en-US" sz="1600" dirty="0"/>
              <a:t>The resulting hash value is converted into a bit string consisting of only 0s and 1s by the </a:t>
            </a:r>
            <a:r>
              <a:rPr lang="en-US" sz="1600" dirty="0" err="1"/>
              <a:t>text_to_bitstring</a:t>
            </a:r>
            <a:r>
              <a:rPr lang="en-US" sz="1600" dirty="0"/>
              <a:t>() function.</a:t>
            </a:r>
          </a:p>
          <a:p>
            <a:r>
              <a:rPr lang="en-US" sz="1600" dirty="0"/>
              <a:t>Statistical randomness tests (e.g. </a:t>
            </a:r>
            <a:r>
              <a:rPr lang="en-US" sz="1600" dirty="0" err="1"/>
              <a:t>monobit_test</a:t>
            </a:r>
            <a:r>
              <a:rPr lang="en-US" sz="1600" dirty="0"/>
              <a:t>(), </a:t>
            </a:r>
            <a:r>
              <a:rPr lang="en-US" sz="1600" dirty="0" err="1"/>
              <a:t>runs_test</a:t>
            </a:r>
            <a:r>
              <a:rPr lang="en-US" sz="1600" dirty="0"/>
              <a:t>(), </a:t>
            </a:r>
            <a:r>
              <a:rPr lang="en-US" sz="1600" dirty="0" err="1"/>
              <a:t>cumulative_sums_test</a:t>
            </a:r>
            <a:r>
              <a:rPr lang="en-US" sz="1600" dirty="0"/>
              <a:t>(), </a:t>
            </a:r>
            <a:r>
              <a:rPr lang="en-US" sz="1600" dirty="0" err="1"/>
              <a:t>serial_test</a:t>
            </a:r>
            <a:r>
              <a:rPr lang="en-US" sz="1600" dirty="0"/>
              <a:t>()) only work well on fixed-length bit strings.</a:t>
            </a:r>
          </a:p>
          <a:p>
            <a:r>
              <a:rPr lang="en-US" sz="1600" dirty="0"/>
              <a:t>Bit transformation provides a transition to the mathematical format in which the tests can be run.</a:t>
            </a:r>
            <a:endParaRPr lang="tr-TR" sz="1600" dirty="0"/>
          </a:p>
        </p:txBody>
      </p:sp>
      <p:sp>
        <p:nvSpPr>
          <p:cNvPr id="5" name="Slide Number Placeholder 4">
            <a:extLst>
              <a:ext uri="{FF2B5EF4-FFF2-40B4-BE49-F238E27FC236}">
                <a16:creationId xmlns:a16="http://schemas.microsoft.com/office/drawing/2014/main" id="{2A2A0CE8-FAEC-E316-0236-3B80A3ADD7D1}"/>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15</a:t>
            </a:fld>
            <a:endParaRPr lang="tr-TR" sz="1900"/>
          </a:p>
        </p:txBody>
      </p:sp>
    </p:spTree>
    <p:extLst>
      <p:ext uri="{BB962C8B-B14F-4D97-AF65-F5344CB8AC3E}">
        <p14:creationId xmlns:p14="http://schemas.microsoft.com/office/powerpoint/2010/main" val="1036453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99B4D-F60E-FF6A-83A1-E5F329466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55D6A-9F0A-2E9D-7BE9-18458CD377F5}"/>
              </a:ext>
            </a:extLst>
          </p:cNvPr>
          <p:cNvSpPr>
            <a:spLocks noGrp="1"/>
          </p:cNvSpPr>
          <p:nvPr>
            <p:ph type="title"/>
          </p:nvPr>
        </p:nvSpPr>
        <p:spPr>
          <a:xfrm>
            <a:off x="426720" y="-282098"/>
            <a:ext cx="10515600" cy="1325563"/>
          </a:xfrm>
        </p:spPr>
        <p:txBody>
          <a:bodyPr anchor="ctr">
            <a:normAutofit/>
          </a:bodyPr>
          <a:lstStyle/>
          <a:p>
            <a:r>
              <a:rPr lang="tr-TR" b="1" dirty="0" err="1"/>
              <a:t>Proposed</a:t>
            </a:r>
            <a:r>
              <a:rPr lang="tr-TR" b="1" dirty="0"/>
              <a:t> </a:t>
            </a:r>
            <a:r>
              <a:rPr lang="tr-TR" b="1" dirty="0" err="1"/>
              <a:t>Password</a:t>
            </a:r>
            <a:r>
              <a:rPr lang="tr-TR" b="1" dirty="0"/>
              <a:t> </a:t>
            </a:r>
            <a:r>
              <a:rPr lang="tr-TR" b="1" dirty="0" err="1"/>
              <a:t>Generation</a:t>
            </a:r>
            <a:endParaRPr lang="tr-TR" b="1" dirty="0"/>
          </a:p>
        </p:txBody>
      </p:sp>
      <p:sp>
        <p:nvSpPr>
          <p:cNvPr id="5" name="Slide Number Placeholder 4">
            <a:extLst>
              <a:ext uri="{FF2B5EF4-FFF2-40B4-BE49-F238E27FC236}">
                <a16:creationId xmlns:a16="http://schemas.microsoft.com/office/drawing/2014/main" id="{9F8E2B7B-F77A-CFDC-D09C-45B8711218EA}"/>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16</a:t>
            </a:fld>
            <a:endParaRPr lang="tr-TR" sz="1900"/>
          </a:p>
        </p:txBody>
      </p:sp>
      <p:pic>
        <p:nvPicPr>
          <p:cNvPr id="9" name="Picture 8" descr="A screenshot of a computer&#10;&#10;AI-generated content may be incorrect.">
            <a:extLst>
              <a:ext uri="{FF2B5EF4-FFF2-40B4-BE49-F238E27FC236}">
                <a16:creationId xmlns:a16="http://schemas.microsoft.com/office/drawing/2014/main" id="{AA40471B-A2EA-22AD-2B00-163519406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176" y="980036"/>
            <a:ext cx="3044554" cy="4897927"/>
          </a:xfrm>
          <a:prstGeom prst="rect">
            <a:avLst/>
          </a:prstGeom>
        </p:spPr>
      </p:pic>
      <p:pic>
        <p:nvPicPr>
          <p:cNvPr id="11" name="Picture 10" descr="A black screen with white text&#10;&#10;AI-generated content may be incorrect.">
            <a:extLst>
              <a:ext uri="{FF2B5EF4-FFF2-40B4-BE49-F238E27FC236}">
                <a16:creationId xmlns:a16="http://schemas.microsoft.com/office/drawing/2014/main" id="{A0D681F9-4E85-A9F2-F314-556866882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156" y="980036"/>
            <a:ext cx="3587927" cy="1406080"/>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F4B9258C-755F-FCB8-3ABA-032C167F4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6510" y="980036"/>
            <a:ext cx="3228826" cy="5012653"/>
          </a:xfrm>
          <a:prstGeom prst="rect">
            <a:avLst/>
          </a:prstGeom>
        </p:spPr>
      </p:pic>
      <p:sp>
        <p:nvSpPr>
          <p:cNvPr id="15" name="TextBox 14">
            <a:extLst>
              <a:ext uri="{FF2B5EF4-FFF2-40B4-BE49-F238E27FC236}">
                <a16:creationId xmlns:a16="http://schemas.microsoft.com/office/drawing/2014/main" id="{FA418BC7-11A8-2084-A6F4-43D35FD1DA62}"/>
              </a:ext>
            </a:extLst>
          </p:cNvPr>
          <p:cNvSpPr txBox="1"/>
          <p:nvPr/>
        </p:nvSpPr>
        <p:spPr>
          <a:xfrm>
            <a:off x="4086754" y="2538493"/>
            <a:ext cx="3995361" cy="374743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sz="1600" dirty="0" err="1"/>
              <a:t>The</a:t>
            </a:r>
            <a:r>
              <a:rPr lang="tr-TR" sz="1600" dirty="0"/>
              <a:t> </a:t>
            </a:r>
            <a:r>
              <a:rPr lang="tr-TR" sz="1600" dirty="0" err="1"/>
              <a:t>system</a:t>
            </a:r>
            <a:r>
              <a:rPr lang="tr-TR" sz="1600" dirty="0"/>
              <a:t> </a:t>
            </a:r>
            <a:r>
              <a:rPr lang="tr-TR" sz="1600" dirty="0" err="1"/>
              <a:t>analyzes</a:t>
            </a:r>
            <a:r>
              <a:rPr lang="tr-TR" sz="1600" dirty="0"/>
              <a:t> </a:t>
            </a:r>
            <a:r>
              <a:rPr lang="tr-TR" sz="1600" dirty="0" err="1"/>
              <a:t>the</a:t>
            </a:r>
            <a:r>
              <a:rPr lang="tr-TR" sz="1600" dirty="0"/>
              <a:t> </a:t>
            </a:r>
            <a:r>
              <a:rPr lang="tr-TR" sz="1600" dirty="0" err="1"/>
              <a:t>sentence</a:t>
            </a:r>
            <a:r>
              <a:rPr lang="tr-TR" sz="1600" dirty="0"/>
              <a:t> </a:t>
            </a:r>
            <a:r>
              <a:rPr lang="tr-TR" sz="1600" dirty="0" err="1"/>
              <a:t>with</a:t>
            </a:r>
            <a:r>
              <a:rPr lang="tr-TR" sz="1600" dirty="0"/>
              <a:t> NLP (</a:t>
            </a:r>
            <a:r>
              <a:rPr lang="tr-TR" sz="1600" dirty="0" err="1"/>
              <a:t>spaCy</a:t>
            </a:r>
            <a:r>
              <a:rPr lang="tr-TR" sz="1600" dirty="0"/>
              <a:t>).</a:t>
            </a:r>
          </a:p>
          <a:p>
            <a:pPr marL="285750" indent="-285750">
              <a:lnSpc>
                <a:spcPct val="150000"/>
              </a:lnSpc>
              <a:buFont typeface="Arial" panose="020B0604020202020204" pitchFamily="34" charset="0"/>
              <a:buChar char="•"/>
            </a:pPr>
            <a:r>
              <a:rPr lang="tr-TR" sz="1600" dirty="0" err="1"/>
              <a:t>Missing</a:t>
            </a:r>
            <a:r>
              <a:rPr lang="tr-TR" sz="1600" dirty="0"/>
              <a:t> </a:t>
            </a:r>
            <a:r>
              <a:rPr lang="tr-TR" sz="1600" dirty="0" err="1"/>
              <a:t>characters</a:t>
            </a:r>
            <a:r>
              <a:rPr lang="tr-TR" sz="1600" dirty="0"/>
              <a:t> </a:t>
            </a:r>
            <a:r>
              <a:rPr lang="tr-TR" sz="1600" dirty="0" err="1"/>
              <a:t>are</a:t>
            </a:r>
            <a:r>
              <a:rPr lang="tr-TR" sz="1600" dirty="0"/>
              <a:t> </a:t>
            </a:r>
            <a:r>
              <a:rPr lang="tr-TR" sz="1600" dirty="0" err="1"/>
              <a:t>completed</a:t>
            </a:r>
            <a:r>
              <a:rPr lang="tr-TR" sz="1600" dirty="0"/>
              <a:t> </a:t>
            </a:r>
            <a:r>
              <a:rPr lang="tr-TR" sz="1600" dirty="0" err="1"/>
              <a:t>with</a:t>
            </a:r>
            <a:r>
              <a:rPr lang="tr-TR" sz="1600" dirty="0"/>
              <a:t> </a:t>
            </a:r>
            <a:r>
              <a:rPr lang="tr-TR" sz="1600" dirty="0" err="1"/>
              <a:t>meaningful</a:t>
            </a:r>
            <a:r>
              <a:rPr lang="tr-TR" sz="1600" dirty="0"/>
              <a:t> </a:t>
            </a:r>
            <a:r>
              <a:rPr lang="tr-TR" sz="1600" dirty="0" err="1"/>
              <a:t>emojis</a:t>
            </a:r>
            <a:r>
              <a:rPr lang="tr-TR" sz="1600" dirty="0"/>
              <a:t>.</a:t>
            </a:r>
          </a:p>
          <a:p>
            <a:pPr marL="285750" indent="-285750">
              <a:lnSpc>
                <a:spcPct val="150000"/>
              </a:lnSpc>
              <a:buFont typeface="Arial" panose="020B0604020202020204" pitchFamily="34" charset="0"/>
              <a:buChar char="•"/>
            </a:pPr>
            <a:r>
              <a:rPr lang="tr-TR" sz="1600" dirty="0" err="1"/>
              <a:t>The</a:t>
            </a:r>
            <a:r>
              <a:rPr lang="tr-TR" sz="1600" dirty="0"/>
              <a:t> </a:t>
            </a:r>
            <a:r>
              <a:rPr lang="tr-TR" sz="1600" dirty="0" err="1"/>
              <a:t>number</a:t>
            </a:r>
            <a:r>
              <a:rPr lang="tr-TR" sz="1600" dirty="0"/>
              <a:t> of </a:t>
            </a:r>
            <a:r>
              <a:rPr lang="tr-TR" sz="1600" dirty="0" err="1"/>
              <a:t>emojis</a:t>
            </a:r>
            <a:r>
              <a:rPr lang="tr-TR" sz="1600" dirty="0"/>
              <a:t> </a:t>
            </a:r>
            <a:r>
              <a:rPr lang="tr-TR" sz="1600" dirty="0" err="1"/>
              <a:t>must</a:t>
            </a:r>
            <a:r>
              <a:rPr lang="tr-TR" sz="1600" dirty="0"/>
              <a:t> be at </a:t>
            </a:r>
            <a:r>
              <a:rPr lang="tr-TR" sz="1600" dirty="0" err="1"/>
              <a:t>least</a:t>
            </a:r>
            <a:r>
              <a:rPr lang="tr-TR" sz="1600" dirty="0"/>
              <a:t> 1 </a:t>
            </a:r>
            <a:r>
              <a:rPr lang="tr-TR" sz="1600" dirty="0" err="1"/>
              <a:t>more</a:t>
            </a:r>
            <a:r>
              <a:rPr lang="tr-TR" sz="1600" dirty="0"/>
              <a:t> </a:t>
            </a:r>
            <a:r>
              <a:rPr lang="tr-TR" sz="1600" dirty="0" err="1"/>
              <a:t>than</a:t>
            </a:r>
            <a:r>
              <a:rPr lang="tr-TR" sz="1600" dirty="0"/>
              <a:t> </a:t>
            </a:r>
            <a:r>
              <a:rPr lang="tr-TR" sz="1600" dirty="0" err="1"/>
              <a:t>the</a:t>
            </a:r>
            <a:r>
              <a:rPr lang="tr-TR" sz="1600" dirty="0"/>
              <a:t> </a:t>
            </a:r>
            <a:r>
              <a:rPr lang="tr-TR" sz="1600" dirty="0" err="1"/>
              <a:t>user</a:t>
            </a:r>
            <a:r>
              <a:rPr lang="tr-TR" sz="1600" dirty="0"/>
              <a:t> </a:t>
            </a:r>
            <a:r>
              <a:rPr lang="tr-TR" sz="1600" dirty="0" err="1"/>
              <a:t>selection</a:t>
            </a:r>
            <a:r>
              <a:rPr lang="tr-TR" sz="1600" dirty="0"/>
              <a:t>.</a:t>
            </a:r>
          </a:p>
          <a:p>
            <a:pPr marL="285750" indent="-285750">
              <a:lnSpc>
                <a:spcPct val="150000"/>
              </a:lnSpc>
              <a:buFont typeface="Arial" panose="020B0604020202020204" pitchFamily="34" charset="0"/>
              <a:buChar char="•"/>
            </a:pPr>
            <a:r>
              <a:rPr lang="tr-TR" sz="1600" dirty="0"/>
              <a:t>At </a:t>
            </a:r>
            <a:r>
              <a:rPr lang="tr-TR" sz="1600" dirty="0" err="1"/>
              <a:t>least</a:t>
            </a:r>
            <a:r>
              <a:rPr lang="tr-TR" sz="1600" dirty="0"/>
              <a:t> </a:t>
            </a:r>
            <a:r>
              <a:rPr lang="tr-TR" sz="1600" dirty="0" err="1"/>
              <a:t>the</a:t>
            </a:r>
            <a:r>
              <a:rPr lang="tr-TR" sz="1600" dirty="0"/>
              <a:t> </a:t>
            </a:r>
            <a:r>
              <a:rPr lang="tr-TR" sz="1600" dirty="0" err="1"/>
              <a:t>specified</a:t>
            </a:r>
            <a:r>
              <a:rPr lang="tr-TR" sz="1600" dirty="0"/>
              <a:t> </a:t>
            </a:r>
            <a:r>
              <a:rPr lang="tr-TR" sz="1600" dirty="0" err="1"/>
              <a:t>number</a:t>
            </a:r>
            <a:r>
              <a:rPr lang="tr-TR" sz="1600" dirty="0"/>
              <a:t> of </a:t>
            </a:r>
            <a:r>
              <a:rPr lang="tr-TR" sz="1600" dirty="0" err="1"/>
              <a:t>each</a:t>
            </a:r>
            <a:r>
              <a:rPr lang="tr-TR" sz="1600" dirty="0"/>
              <a:t> </a:t>
            </a:r>
            <a:r>
              <a:rPr lang="tr-TR" sz="1600" dirty="0" err="1"/>
              <a:t>selected</a:t>
            </a:r>
            <a:r>
              <a:rPr lang="tr-TR" sz="1600" dirty="0"/>
              <a:t> </a:t>
            </a:r>
            <a:r>
              <a:rPr lang="tr-TR" sz="1600" dirty="0" err="1"/>
              <a:t>character</a:t>
            </a:r>
            <a:r>
              <a:rPr lang="tr-TR" sz="1600" dirty="0"/>
              <a:t> </a:t>
            </a:r>
            <a:r>
              <a:rPr lang="tr-TR" sz="1600" dirty="0" err="1"/>
              <a:t>type</a:t>
            </a:r>
            <a:r>
              <a:rPr lang="tr-TR" sz="1600" dirty="0"/>
              <a:t> is </a:t>
            </a:r>
            <a:r>
              <a:rPr lang="tr-TR" sz="1600" dirty="0" err="1"/>
              <a:t>added</a:t>
            </a:r>
            <a:r>
              <a:rPr lang="tr-TR" sz="1600" dirty="0"/>
              <a:t>.</a:t>
            </a:r>
          </a:p>
          <a:p>
            <a:pPr marL="285750" indent="-285750">
              <a:lnSpc>
                <a:spcPct val="150000"/>
              </a:lnSpc>
              <a:buFont typeface="Arial" panose="020B0604020202020204" pitchFamily="34" charset="0"/>
              <a:buChar char="•"/>
            </a:pPr>
            <a:r>
              <a:rPr lang="tr-TR" sz="1600" dirty="0" err="1"/>
              <a:t>The</a:t>
            </a:r>
            <a:r>
              <a:rPr lang="tr-TR" sz="1600" dirty="0"/>
              <a:t> </a:t>
            </a:r>
            <a:r>
              <a:rPr lang="tr-TR" sz="1600" dirty="0" err="1"/>
              <a:t>password</a:t>
            </a:r>
            <a:r>
              <a:rPr lang="tr-TR" sz="1600" dirty="0"/>
              <a:t> is </a:t>
            </a:r>
            <a:r>
              <a:rPr lang="tr-TR" sz="1600" dirty="0" err="1"/>
              <a:t>shuffled</a:t>
            </a:r>
            <a:r>
              <a:rPr lang="tr-TR" sz="1600" dirty="0"/>
              <a:t> </a:t>
            </a:r>
            <a:r>
              <a:rPr lang="tr-TR" sz="1600" dirty="0" err="1"/>
              <a:t>with</a:t>
            </a:r>
            <a:r>
              <a:rPr lang="tr-TR" sz="1600" dirty="0"/>
              <a:t> </a:t>
            </a:r>
            <a:r>
              <a:rPr lang="tr-TR" sz="1600" dirty="0" err="1"/>
              <a:t>the</a:t>
            </a:r>
            <a:r>
              <a:rPr lang="tr-TR" sz="1600" dirty="0"/>
              <a:t> Fisher–</a:t>
            </a:r>
            <a:r>
              <a:rPr lang="tr-TR" sz="1600" dirty="0" err="1"/>
              <a:t>Yates</a:t>
            </a:r>
            <a:r>
              <a:rPr lang="tr-TR" sz="1600" dirty="0"/>
              <a:t> </a:t>
            </a:r>
            <a:r>
              <a:rPr lang="tr-TR" sz="1600" dirty="0" err="1"/>
              <a:t>algorithm</a:t>
            </a:r>
            <a:r>
              <a:rPr lang="tr-TR" sz="1600" dirty="0"/>
              <a:t> </a:t>
            </a:r>
            <a:r>
              <a:rPr lang="tr-TR" sz="1600" dirty="0" err="1"/>
              <a:t>for</a:t>
            </a:r>
            <a:r>
              <a:rPr lang="tr-TR" sz="1600" dirty="0"/>
              <a:t> </a:t>
            </a:r>
            <a:r>
              <a:rPr lang="tr-TR" sz="1600" dirty="0" err="1"/>
              <a:t>randomness</a:t>
            </a:r>
            <a:r>
              <a:rPr lang="tr-TR" sz="1600" dirty="0"/>
              <a:t>.</a:t>
            </a:r>
          </a:p>
        </p:txBody>
      </p:sp>
      <p:sp>
        <p:nvSpPr>
          <p:cNvPr id="17" name="Arrow: Right 16">
            <a:extLst>
              <a:ext uri="{FF2B5EF4-FFF2-40B4-BE49-F238E27FC236}">
                <a16:creationId xmlns:a16="http://schemas.microsoft.com/office/drawing/2014/main" id="{0A5148C7-B43B-5316-7057-BABE93D28F3B}"/>
              </a:ext>
            </a:extLst>
          </p:cNvPr>
          <p:cNvSpPr/>
          <p:nvPr/>
        </p:nvSpPr>
        <p:spPr>
          <a:xfrm>
            <a:off x="8017681" y="1435608"/>
            <a:ext cx="379344" cy="347472"/>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366169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82941-7BAF-ED59-83B8-A37BC3189C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2242C-4023-6191-A758-BA2078AF8F35}"/>
              </a:ext>
            </a:extLst>
          </p:cNvPr>
          <p:cNvSpPr>
            <a:spLocks noGrp="1"/>
          </p:cNvSpPr>
          <p:nvPr>
            <p:ph type="title"/>
          </p:nvPr>
        </p:nvSpPr>
        <p:spPr>
          <a:xfrm>
            <a:off x="429623" y="173737"/>
            <a:ext cx="10515600" cy="932688"/>
          </a:xfrm>
        </p:spPr>
        <p:txBody>
          <a:bodyPr anchor="ctr">
            <a:normAutofit/>
          </a:bodyPr>
          <a:lstStyle/>
          <a:p>
            <a:r>
              <a:rPr lang="tr-TR" b="1" dirty="0" err="1"/>
              <a:t>Proposed</a:t>
            </a:r>
            <a:r>
              <a:rPr lang="tr-TR" b="1" dirty="0"/>
              <a:t> </a:t>
            </a:r>
            <a:r>
              <a:rPr lang="tr-TR" b="1" dirty="0" err="1"/>
              <a:t>Password</a:t>
            </a:r>
            <a:r>
              <a:rPr lang="tr-TR" b="1" dirty="0"/>
              <a:t> </a:t>
            </a:r>
            <a:r>
              <a:rPr lang="tr-TR" b="1" dirty="0" err="1"/>
              <a:t>Generation</a:t>
            </a:r>
            <a:endParaRPr lang="tr-TR" b="1" dirty="0"/>
          </a:p>
        </p:txBody>
      </p:sp>
      <p:sp>
        <p:nvSpPr>
          <p:cNvPr id="5" name="Slide Number Placeholder 4">
            <a:extLst>
              <a:ext uri="{FF2B5EF4-FFF2-40B4-BE49-F238E27FC236}">
                <a16:creationId xmlns:a16="http://schemas.microsoft.com/office/drawing/2014/main" id="{BD35D7A1-2E31-C323-9208-4D99EE6FD55E}"/>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17</a:t>
            </a:fld>
            <a:endParaRPr lang="tr-TR" sz="1900"/>
          </a:p>
        </p:txBody>
      </p:sp>
      <p:pic>
        <p:nvPicPr>
          <p:cNvPr id="9" name="Content Placeholder 8" descr="A screenshot of a computer&#10;&#10;AI-generated content may be incorrect.">
            <a:extLst>
              <a:ext uri="{FF2B5EF4-FFF2-40B4-BE49-F238E27FC236}">
                <a16:creationId xmlns:a16="http://schemas.microsoft.com/office/drawing/2014/main" id="{0CA5320D-D942-8161-18F1-8A017B5D78D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l="3963" t="1901" r="4196" b="3992"/>
          <a:stretch>
            <a:fillRect/>
          </a:stretch>
        </p:blipFill>
        <p:spPr>
          <a:xfrm>
            <a:off x="429623" y="1265702"/>
            <a:ext cx="3386287" cy="4522086"/>
          </a:xfrm>
        </p:spPr>
      </p:pic>
      <p:pic>
        <p:nvPicPr>
          <p:cNvPr id="11" name="Picture 10" descr="A screenshot of a computer&#10;&#10;AI-generated content may be incorrect.">
            <a:extLst>
              <a:ext uri="{FF2B5EF4-FFF2-40B4-BE49-F238E27FC236}">
                <a16:creationId xmlns:a16="http://schemas.microsoft.com/office/drawing/2014/main" id="{48150CD0-E050-889C-5A52-8CADF2BD852D}"/>
              </a:ext>
            </a:extLst>
          </p:cNvPr>
          <p:cNvPicPr>
            <a:picLocks noChangeAspect="1"/>
          </p:cNvPicPr>
          <p:nvPr/>
        </p:nvPicPr>
        <p:blipFill>
          <a:blip r:embed="rId3">
            <a:extLst>
              <a:ext uri="{28A0092B-C50C-407E-A947-70E740481C1C}">
                <a14:useLocalDpi xmlns:a14="http://schemas.microsoft.com/office/drawing/2010/main" val="0"/>
              </a:ext>
            </a:extLst>
          </a:blip>
          <a:srcRect l="3361" r="2589" b="-498"/>
          <a:stretch>
            <a:fillRect/>
          </a:stretch>
        </p:blipFill>
        <p:spPr>
          <a:xfrm>
            <a:off x="4364331" y="1265702"/>
            <a:ext cx="3650043" cy="1504026"/>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5FC0249B-08BD-0671-8FC1-2000CA88B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2795" y="1268048"/>
            <a:ext cx="3386287" cy="4324250"/>
          </a:xfrm>
          <a:prstGeom prst="rect">
            <a:avLst/>
          </a:prstGeom>
        </p:spPr>
      </p:pic>
      <p:sp>
        <p:nvSpPr>
          <p:cNvPr id="4" name="TextBox 3">
            <a:extLst>
              <a:ext uri="{FF2B5EF4-FFF2-40B4-BE49-F238E27FC236}">
                <a16:creationId xmlns:a16="http://schemas.microsoft.com/office/drawing/2014/main" id="{371DF268-0E7E-D0C9-4FD1-5A276C1D3711}"/>
              </a:ext>
            </a:extLst>
          </p:cNvPr>
          <p:cNvSpPr txBox="1"/>
          <p:nvPr/>
        </p:nvSpPr>
        <p:spPr>
          <a:xfrm>
            <a:off x="4281114" y="2929005"/>
            <a:ext cx="4022258" cy="33781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The system uses at least the specified number of each selected character type.</a:t>
            </a:r>
            <a:endParaRPr lang="tr-TR" sz="1600" dirty="0"/>
          </a:p>
          <a:p>
            <a:pPr marL="285750" indent="-285750">
              <a:lnSpc>
                <a:spcPct val="150000"/>
              </a:lnSpc>
              <a:buFont typeface="Arial" panose="020B0604020202020204" pitchFamily="34" charset="0"/>
              <a:buChar char="•"/>
            </a:pPr>
            <a:r>
              <a:rPr lang="en-US" sz="1600" dirty="0"/>
              <a:t>The remaining parts are completed with randomly selected letters, numbers and symbols.</a:t>
            </a:r>
            <a:endParaRPr lang="tr-TR" sz="1600" dirty="0"/>
          </a:p>
          <a:p>
            <a:pPr marL="285750" indent="-285750">
              <a:lnSpc>
                <a:spcPct val="150000"/>
              </a:lnSpc>
              <a:buFont typeface="Arial" panose="020B0604020202020204" pitchFamily="34" charset="0"/>
              <a:buChar char="•"/>
            </a:pPr>
            <a:r>
              <a:rPr lang="en-US" sz="1600" dirty="0"/>
              <a:t>All characters are selected with equal probability.</a:t>
            </a:r>
            <a:endParaRPr lang="tr-TR" sz="1600" dirty="0"/>
          </a:p>
          <a:p>
            <a:pPr marL="285750" indent="-285750">
              <a:lnSpc>
                <a:spcPct val="150000"/>
              </a:lnSpc>
              <a:buFont typeface="Arial" panose="020B0604020202020204" pitchFamily="34" charset="0"/>
              <a:buChar char="•"/>
            </a:pPr>
            <a:r>
              <a:rPr lang="en-US" sz="1600" dirty="0"/>
              <a:t>The password is shuffled with the Fisher–Yates algorithm to ensure randomness.</a:t>
            </a:r>
            <a:endParaRPr lang="tr-TR" sz="1600" dirty="0"/>
          </a:p>
        </p:txBody>
      </p:sp>
      <p:sp>
        <p:nvSpPr>
          <p:cNvPr id="15" name="Arrow: Right 14">
            <a:extLst>
              <a:ext uri="{FF2B5EF4-FFF2-40B4-BE49-F238E27FC236}">
                <a16:creationId xmlns:a16="http://schemas.microsoft.com/office/drawing/2014/main" id="{B2907F02-0CA1-A652-2E98-59EEB9057E27}"/>
              </a:ext>
            </a:extLst>
          </p:cNvPr>
          <p:cNvSpPr/>
          <p:nvPr/>
        </p:nvSpPr>
        <p:spPr>
          <a:xfrm>
            <a:off x="8097591" y="1851476"/>
            <a:ext cx="379344" cy="347472"/>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374291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AB01D-AD4D-3978-7DFA-5A0012DA47E5}"/>
              </a:ext>
            </a:extLst>
          </p:cNvPr>
          <p:cNvSpPr>
            <a:spLocks noGrp="1"/>
          </p:cNvSpPr>
          <p:nvPr>
            <p:ph type="title"/>
          </p:nvPr>
        </p:nvSpPr>
        <p:spPr/>
        <p:txBody>
          <a:bodyPr/>
          <a:lstStyle/>
          <a:p>
            <a:r>
              <a:rPr lang="tr-TR" b="1" err="1"/>
              <a:t>Randomness</a:t>
            </a:r>
            <a:r>
              <a:rPr lang="tr-TR" b="1"/>
              <a:t> </a:t>
            </a:r>
            <a:r>
              <a:rPr lang="tr-TR" b="1" err="1"/>
              <a:t>Tests</a:t>
            </a:r>
            <a:endParaRPr lang="tr-TR"/>
          </a:p>
        </p:txBody>
      </p:sp>
      <p:sp>
        <p:nvSpPr>
          <p:cNvPr id="3" name="Content Placeholder 2">
            <a:extLst>
              <a:ext uri="{FF2B5EF4-FFF2-40B4-BE49-F238E27FC236}">
                <a16:creationId xmlns:a16="http://schemas.microsoft.com/office/drawing/2014/main" id="{A33EBB31-E1A3-4A62-6CF2-995D9345159D}"/>
              </a:ext>
            </a:extLst>
          </p:cNvPr>
          <p:cNvSpPr>
            <a:spLocks noGrp="1"/>
          </p:cNvSpPr>
          <p:nvPr>
            <p:ph sz="half" idx="1"/>
          </p:nvPr>
        </p:nvSpPr>
        <p:spPr/>
        <p:txBody>
          <a:bodyPr>
            <a:normAutofit fontScale="70000" lnSpcReduction="20000"/>
          </a:bodyPr>
          <a:lstStyle/>
          <a:p>
            <a:r>
              <a:rPr lang="en-US" dirty="0"/>
              <a:t>Since the emoji library used in the project is Windows-based and NIST randomness tests are Linux-based, the tests were simulated using the Python language.</a:t>
            </a:r>
          </a:p>
          <a:p>
            <a:endParaRPr lang="en-US" dirty="0"/>
          </a:p>
          <a:p>
            <a:r>
              <a:rPr lang="en-US" dirty="0"/>
              <a:t>In addition, since NIST tests do not support multi-byte characters such as emoji, the generated passwords were first hashed with SHA-256 and then converted to a 0-1 bit sequence to make them suitable for testing.</a:t>
            </a:r>
          </a:p>
          <a:p>
            <a:endParaRPr lang="en-US" dirty="0"/>
          </a:p>
          <a:p>
            <a:r>
              <a:rPr lang="en-US" dirty="0"/>
              <a:t>In this way, despite working in a Windows-based environment, all passwords were successfully subjected to NIST-compliant randomness analysis</a:t>
            </a:r>
            <a:endParaRPr lang="tr-TR" dirty="0"/>
          </a:p>
        </p:txBody>
      </p:sp>
      <p:pic>
        <p:nvPicPr>
          <p:cNvPr id="6" name="Content Placeholder 5">
            <a:extLst>
              <a:ext uri="{FF2B5EF4-FFF2-40B4-BE49-F238E27FC236}">
                <a16:creationId xmlns:a16="http://schemas.microsoft.com/office/drawing/2014/main" id="{7B5E8B42-9818-34A0-6A58-0D97CF8DE67E}"/>
              </a:ext>
            </a:extLst>
          </p:cNvPr>
          <p:cNvPicPr>
            <a:picLocks noGrp="1" noChangeAspect="1"/>
          </p:cNvPicPr>
          <p:nvPr>
            <p:ph sz="half" idx="2"/>
          </p:nvPr>
        </p:nvPicPr>
        <p:blipFill>
          <a:blip r:embed="rId2"/>
          <a:stretch>
            <a:fillRect/>
          </a:stretch>
        </p:blipFill>
        <p:spPr>
          <a:xfrm>
            <a:off x="5945815" y="1339153"/>
            <a:ext cx="5337651" cy="4461003"/>
          </a:xfrm>
          <a:prstGeom prst="rect">
            <a:avLst/>
          </a:prstGeom>
        </p:spPr>
      </p:pic>
      <p:sp>
        <p:nvSpPr>
          <p:cNvPr id="5" name="Slide Number Placeholder 4">
            <a:extLst>
              <a:ext uri="{FF2B5EF4-FFF2-40B4-BE49-F238E27FC236}">
                <a16:creationId xmlns:a16="http://schemas.microsoft.com/office/drawing/2014/main" id="{B867E2B1-7F39-A474-0DC0-81DCF3768E69}"/>
              </a:ext>
            </a:extLst>
          </p:cNvPr>
          <p:cNvSpPr>
            <a:spLocks noGrp="1"/>
          </p:cNvSpPr>
          <p:nvPr>
            <p:ph type="sldNum" sz="quarter" idx="12"/>
          </p:nvPr>
        </p:nvSpPr>
        <p:spPr/>
        <p:txBody>
          <a:bodyPr/>
          <a:lstStyle/>
          <a:p>
            <a:fld id="{F5D97297-0B9E-4337-9DDF-CF41C1E0FB18}" type="slidenum">
              <a:rPr lang="tr-TR" smtClean="0"/>
              <a:t>18</a:t>
            </a:fld>
            <a:endParaRPr lang="tr-TR"/>
          </a:p>
        </p:txBody>
      </p:sp>
    </p:spTree>
    <p:extLst>
      <p:ext uri="{BB962C8B-B14F-4D97-AF65-F5344CB8AC3E}">
        <p14:creationId xmlns:p14="http://schemas.microsoft.com/office/powerpoint/2010/main" val="3936149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234C9-49FD-4175-C468-F94714F5B173}"/>
              </a:ext>
            </a:extLst>
          </p:cNvPr>
          <p:cNvSpPr>
            <a:spLocks noGrp="1"/>
          </p:cNvSpPr>
          <p:nvPr>
            <p:ph type="title"/>
          </p:nvPr>
        </p:nvSpPr>
        <p:spPr>
          <a:xfrm>
            <a:off x="838201" y="281702"/>
            <a:ext cx="4749800" cy="1325563"/>
          </a:xfrm>
        </p:spPr>
        <p:txBody>
          <a:bodyPr vert="horz" lIns="91440" tIns="45720" rIns="91440" bIns="45720" rtlCol="0" anchor="ctr">
            <a:normAutofit/>
          </a:bodyPr>
          <a:lstStyle/>
          <a:p>
            <a:r>
              <a:rPr lang="tr-TR" b="1" kern="1200" dirty="0" err="1">
                <a:latin typeface="+mj-lt"/>
                <a:ea typeface="+mj-ea"/>
                <a:cs typeface="+mj-cs"/>
              </a:rPr>
              <a:t>Randomness</a:t>
            </a:r>
            <a:r>
              <a:rPr lang="tr-TR" b="1" kern="1200" dirty="0">
                <a:latin typeface="+mj-lt"/>
                <a:ea typeface="+mj-ea"/>
                <a:cs typeface="+mj-cs"/>
              </a:rPr>
              <a:t> </a:t>
            </a:r>
            <a:r>
              <a:rPr lang="tr-TR" b="1" kern="1200" dirty="0" err="1">
                <a:latin typeface="+mj-lt"/>
                <a:ea typeface="+mj-ea"/>
                <a:cs typeface="+mj-cs"/>
              </a:rPr>
              <a:t>Tests</a:t>
            </a:r>
            <a:endParaRPr lang="tr-TR" kern="1200" dirty="0">
              <a:latin typeface="+mj-lt"/>
              <a:ea typeface="+mj-ea"/>
              <a:cs typeface="+mj-cs"/>
            </a:endParaRPr>
          </a:p>
        </p:txBody>
      </p:sp>
      <p:sp>
        <p:nvSpPr>
          <p:cNvPr id="5" name="TextBox 4">
            <a:extLst>
              <a:ext uri="{FF2B5EF4-FFF2-40B4-BE49-F238E27FC236}">
                <a16:creationId xmlns:a16="http://schemas.microsoft.com/office/drawing/2014/main" id="{F8BBCAA9-C398-A0AA-8C04-AB40582ED2D9}"/>
              </a:ext>
            </a:extLst>
          </p:cNvPr>
          <p:cNvSpPr txBox="1"/>
          <p:nvPr/>
        </p:nvSpPr>
        <p:spPr>
          <a:xfrm>
            <a:off x="963864" y="1852397"/>
            <a:ext cx="6160730" cy="2524096"/>
          </a:xfrm>
          <a:prstGeom prst="rect">
            <a:avLst/>
          </a:prstGeom>
        </p:spPr>
        <p:txBody>
          <a:bodyPr vert="horz" lIns="91440" tIns="45720" rIns="91440" bIns="45720" rtlCol="0">
            <a:normAutofit lnSpcReduction="10000"/>
          </a:bodyPr>
          <a:lstStyle/>
          <a:p>
            <a:pPr>
              <a:lnSpc>
                <a:spcPct val="90000"/>
              </a:lnSpc>
              <a:spcBef>
                <a:spcPts val="1000"/>
              </a:spcBef>
            </a:pPr>
            <a:r>
              <a:rPr lang="tr-TR" sz="2000" b="1" dirty="0" err="1"/>
              <a:t>Implemented</a:t>
            </a:r>
            <a:r>
              <a:rPr lang="tr-TR" sz="2000" b="1" dirty="0"/>
              <a:t> </a:t>
            </a:r>
            <a:r>
              <a:rPr lang="tr-TR" sz="2000" b="1" dirty="0" err="1"/>
              <a:t>Tests</a:t>
            </a:r>
            <a:endParaRPr lang="tr-TR" sz="2000" b="1" dirty="0"/>
          </a:p>
          <a:p>
            <a:pPr marL="228600" indent="-228600">
              <a:lnSpc>
                <a:spcPct val="90000"/>
              </a:lnSpc>
              <a:spcBef>
                <a:spcPts val="1000"/>
              </a:spcBef>
              <a:buFont typeface="Arial" panose="020B0604020202020204" pitchFamily="34" charset="0"/>
              <a:buChar char="•"/>
            </a:pPr>
            <a:r>
              <a:rPr lang="tr-TR" b="1" dirty="0" err="1"/>
              <a:t>Monobit</a:t>
            </a:r>
            <a:r>
              <a:rPr lang="tr-TR" b="1" dirty="0"/>
              <a:t> Test: </a:t>
            </a:r>
            <a:r>
              <a:rPr lang="en-US" dirty="0"/>
              <a:t>Checks if the number of 0s and 1s is balanced.</a:t>
            </a:r>
            <a:endParaRPr lang="tr-TR" dirty="0"/>
          </a:p>
          <a:p>
            <a:pPr marL="228600" indent="-228600">
              <a:lnSpc>
                <a:spcPct val="90000"/>
              </a:lnSpc>
              <a:spcBef>
                <a:spcPts val="1000"/>
              </a:spcBef>
              <a:buFont typeface="Arial" panose="020B0604020202020204" pitchFamily="34" charset="0"/>
              <a:buChar char="•"/>
            </a:pPr>
            <a:r>
              <a:rPr lang="tr-TR" b="1" dirty="0" err="1"/>
              <a:t>Runs</a:t>
            </a:r>
            <a:r>
              <a:rPr lang="tr-TR" b="1" dirty="0"/>
              <a:t> Test: </a:t>
            </a:r>
            <a:r>
              <a:rPr lang="en-US" dirty="0"/>
              <a:t>Examines the frequency of consecutive identical bits.</a:t>
            </a:r>
            <a:endParaRPr lang="tr-TR" dirty="0"/>
          </a:p>
          <a:p>
            <a:pPr marL="228600" indent="-228600">
              <a:lnSpc>
                <a:spcPct val="90000"/>
              </a:lnSpc>
              <a:spcBef>
                <a:spcPts val="1000"/>
              </a:spcBef>
              <a:buFont typeface="Arial" panose="020B0604020202020204" pitchFamily="34" charset="0"/>
              <a:buChar char="•"/>
            </a:pPr>
            <a:r>
              <a:rPr lang="tr-TR" b="1" dirty="0" err="1"/>
              <a:t>Cumulative</a:t>
            </a:r>
            <a:r>
              <a:rPr lang="tr-TR" b="1" dirty="0"/>
              <a:t> </a:t>
            </a:r>
            <a:r>
              <a:rPr lang="tr-TR" b="1" dirty="0" err="1"/>
              <a:t>Sums</a:t>
            </a:r>
            <a:r>
              <a:rPr lang="tr-TR" b="1" dirty="0"/>
              <a:t> Test: </a:t>
            </a:r>
            <a:r>
              <a:rPr lang="en-US" dirty="0"/>
              <a:t>Evaluates the total deviations in the bit stream.</a:t>
            </a:r>
            <a:endParaRPr lang="tr-TR" dirty="0"/>
          </a:p>
          <a:p>
            <a:pPr marL="228600" indent="-228600">
              <a:lnSpc>
                <a:spcPct val="90000"/>
              </a:lnSpc>
              <a:spcBef>
                <a:spcPts val="1000"/>
              </a:spcBef>
              <a:buFont typeface="Arial" panose="020B0604020202020204" pitchFamily="34" charset="0"/>
              <a:buChar char="•"/>
            </a:pPr>
            <a:r>
              <a:rPr lang="tr-TR" b="1" dirty="0" err="1"/>
              <a:t>Serial</a:t>
            </a:r>
            <a:r>
              <a:rPr lang="tr-TR" b="1" dirty="0"/>
              <a:t> Test</a:t>
            </a:r>
            <a:r>
              <a:rPr lang="tr-TR" dirty="0"/>
              <a:t>: </a:t>
            </a:r>
            <a:r>
              <a:rPr lang="en-US" dirty="0"/>
              <a:t> Analyzes the frequency of occurrence of 2-bit patterns.</a:t>
            </a:r>
            <a:endParaRPr lang="tr-TR" sz="2000" dirty="0"/>
          </a:p>
        </p:txBody>
      </p:sp>
      <p:sp>
        <p:nvSpPr>
          <p:cNvPr id="4" name="Slide Number Placeholder 3">
            <a:extLst>
              <a:ext uri="{FF2B5EF4-FFF2-40B4-BE49-F238E27FC236}">
                <a16:creationId xmlns:a16="http://schemas.microsoft.com/office/drawing/2014/main" id="{D04859FA-8FB4-964C-AF39-6C57D83C2071}"/>
              </a:ext>
            </a:extLst>
          </p:cNvPr>
          <p:cNvSpPr>
            <a:spLocks noGrp="1"/>
          </p:cNvSpPr>
          <p:nvPr>
            <p:ph type="sldNum" sz="quarter" idx="12"/>
          </p:nvPr>
        </p:nvSpPr>
        <p:spPr>
          <a:xfrm>
            <a:off x="11388131" y="6510419"/>
            <a:ext cx="743465" cy="365125"/>
          </a:xfrm>
        </p:spPr>
        <p:txBody>
          <a:bodyPr vert="horz" lIns="91440" tIns="45720" rIns="91440" bIns="45720" rtlCol="0" anchor="ctr">
            <a:normAutofit/>
          </a:bodyPr>
          <a:lstStyle/>
          <a:p>
            <a:pPr>
              <a:lnSpc>
                <a:spcPct val="90000"/>
              </a:lnSpc>
              <a:spcAft>
                <a:spcPts val="600"/>
              </a:spcAft>
            </a:pPr>
            <a:fld id="{F5D97297-0B9E-4337-9DDF-CF41C1E0FB18}" type="slidenum">
              <a:rPr lang="tr-TR" sz="1900" smtClean="0"/>
              <a:pPr>
                <a:lnSpc>
                  <a:spcPct val="90000"/>
                </a:lnSpc>
                <a:spcAft>
                  <a:spcPts val="600"/>
                </a:spcAft>
              </a:pPr>
              <a:t>19</a:t>
            </a:fld>
            <a:endParaRPr lang="tr-TR" sz="1900"/>
          </a:p>
        </p:txBody>
      </p:sp>
      <p:pic>
        <p:nvPicPr>
          <p:cNvPr id="10" name="Picture 9">
            <a:extLst>
              <a:ext uri="{FF2B5EF4-FFF2-40B4-BE49-F238E27FC236}">
                <a16:creationId xmlns:a16="http://schemas.microsoft.com/office/drawing/2014/main" id="{F6F1C048-FE16-A06F-CE2E-C23CEEE93FDC}"/>
              </a:ext>
            </a:extLst>
          </p:cNvPr>
          <p:cNvPicPr>
            <a:picLocks noChangeAspect="1"/>
          </p:cNvPicPr>
          <p:nvPr/>
        </p:nvPicPr>
        <p:blipFill>
          <a:blip r:embed="rId2"/>
          <a:srcRect l="347" t="985" r="-347" b="-258"/>
          <a:stretch>
            <a:fillRect/>
          </a:stretch>
        </p:blipFill>
        <p:spPr>
          <a:xfrm>
            <a:off x="7615183" y="678425"/>
            <a:ext cx="3514449" cy="5680587"/>
          </a:xfrm>
          <a:prstGeom prst="rect">
            <a:avLst/>
          </a:prstGeom>
        </p:spPr>
      </p:pic>
    </p:spTree>
    <p:extLst>
      <p:ext uri="{BB962C8B-B14F-4D97-AF65-F5344CB8AC3E}">
        <p14:creationId xmlns:p14="http://schemas.microsoft.com/office/powerpoint/2010/main" val="3578862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Unvan 1"/>
          <p:cNvSpPr>
            <a:spLocks noGrp="1"/>
          </p:cNvSpPr>
          <p:nvPr>
            <p:ph type="title"/>
          </p:nvPr>
        </p:nvSpPr>
        <p:spPr>
          <a:xfrm>
            <a:off x="838200" y="452284"/>
            <a:ext cx="10515600" cy="894275"/>
          </a:xfrm>
        </p:spPr>
        <p:txBody>
          <a:bodyPr anchor="b">
            <a:normAutofit/>
          </a:bodyPr>
          <a:lstStyle/>
          <a:p>
            <a:r>
              <a:rPr lang="tr-TR" b="1" i="0" u="none" strike="noStrike" dirty="0">
                <a:effectLst/>
              </a:rPr>
              <a:t>INTRODUCTION</a:t>
            </a:r>
            <a:endParaRPr lang="tr-TR" b="1" dirty="0"/>
          </a:p>
        </p:txBody>
      </p:sp>
      <p:sp>
        <p:nvSpPr>
          <p:cNvPr id="4" name="Slayt Numarası Yer Tutucusu 3"/>
          <p:cNvSpPr>
            <a:spLocks noGrp="1"/>
          </p:cNvSpPr>
          <p:nvPr>
            <p:ph type="sldNum" sz="quarter" idx="12"/>
          </p:nvPr>
        </p:nvSpPr>
        <p:spPr/>
        <p:txBody>
          <a:bodyP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F5D97297-0B9E-4337-9DDF-CF41C1E0FB18}" type="slidenum">
              <a:rPr kumimoji="0" lang="tr-TR" sz="1900" b="1" i="0" u="none" strike="noStrike" kern="1200" cap="none" spc="0" normalizeH="0" baseline="0" noProof="0">
                <a:ln>
                  <a:noFill/>
                </a:ln>
                <a:solidFill>
                  <a:schemeClr val="tx1">
                    <a:lumMod val="50000"/>
                    <a:lumOff val="50000"/>
                  </a:schemeClr>
                </a:solidFill>
                <a:effectLst/>
                <a:uLnTx/>
                <a:uFillTx/>
              </a:rPr>
              <a:pPr marL="0" marR="0" lvl="0" indent="0" defTabSz="914400" rtl="0" eaLnBrk="1" fontAlgn="auto" latinLnBrk="0" hangingPunct="1">
                <a:lnSpc>
                  <a:spcPct val="90000"/>
                </a:lnSpc>
                <a:spcBef>
                  <a:spcPts val="0"/>
                </a:spcBef>
                <a:spcAft>
                  <a:spcPts val="600"/>
                </a:spcAft>
                <a:buClrTx/>
                <a:buSzTx/>
                <a:buFontTx/>
                <a:buNone/>
                <a:tabLst/>
                <a:defRPr/>
              </a:pPr>
              <a:t>2</a:t>
            </a:fld>
            <a:endParaRPr kumimoji="0" lang="tr-TR" sz="1900" b="1" i="0" u="none" strike="noStrike" kern="1200" cap="none" spc="0" normalizeH="0" baseline="0" noProof="0">
              <a:ln>
                <a:noFill/>
              </a:ln>
              <a:solidFill>
                <a:schemeClr val="tx1">
                  <a:lumMod val="50000"/>
                  <a:lumOff val="50000"/>
                </a:schemeClr>
              </a:solidFill>
              <a:effectLst/>
              <a:uLnTx/>
              <a:uFillTx/>
            </a:endParaRPr>
          </a:p>
        </p:txBody>
      </p:sp>
      <p:graphicFrame>
        <p:nvGraphicFramePr>
          <p:cNvPr id="6" name="İçerik Yer Tutucusu 2">
            <a:extLst>
              <a:ext uri="{FF2B5EF4-FFF2-40B4-BE49-F238E27FC236}">
                <a16:creationId xmlns:a16="http://schemas.microsoft.com/office/drawing/2014/main" id="{56204D07-2218-255F-C920-678535B03B71}"/>
              </a:ext>
            </a:extLst>
          </p:cNvPr>
          <p:cNvGraphicFramePr>
            <a:graphicFrameLocks noGrp="1"/>
          </p:cNvGraphicFramePr>
          <p:nvPr>
            <p:ph idx="4294967295"/>
            <p:extLst>
              <p:ext uri="{D42A27DB-BD31-4B8C-83A1-F6EECF244321}">
                <p14:modId xmlns:p14="http://schemas.microsoft.com/office/powerpoint/2010/main" val="3582385070"/>
              </p:ext>
            </p:extLst>
          </p:nvPr>
        </p:nvGraphicFramePr>
        <p:xfrm>
          <a:off x="212377" y="1445342"/>
          <a:ext cx="11804609" cy="5065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218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4E5F8-9EB7-5E97-B846-2BFEC8C2E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5D393-B8FC-D304-346C-6D3E96BA1FA9}"/>
              </a:ext>
            </a:extLst>
          </p:cNvPr>
          <p:cNvSpPr>
            <a:spLocks noGrp="1"/>
          </p:cNvSpPr>
          <p:nvPr>
            <p:ph type="title"/>
          </p:nvPr>
        </p:nvSpPr>
        <p:spPr>
          <a:xfrm>
            <a:off x="838201" y="232928"/>
            <a:ext cx="9790470" cy="1325563"/>
          </a:xfrm>
        </p:spPr>
        <p:txBody>
          <a:bodyPr vert="horz" lIns="91440" tIns="45720" rIns="91440" bIns="45720" rtlCol="0" anchor="ctr">
            <a:normAutofit/>
          </a:bodyPr>
          <a:lstStyle/>
          <a:p>
            <a:r>
              <a:rPr lang="en-US" b="1" kern="1200" dirty="0">
                <a:latin typeface="+mj-lt"/>
                <a:ea typeface="+mj-ea"/>
                <a:cs typeface="+mj-cs"/>
              </a:rPr>
              <a:t>Brute Force Simulation</a:t>
            </a:r>
            <a:endParaRPr lang="tr-TR" b="1" kern="1200" dirty="0">
              <a:latin typeface="+mj-lt"/>
              <a:ea typeface="+mj-ea"/>
              <a:cs typeface="+mj-cs"/>
            </a:endParaRPr>
          </a:p>
        </p:txBody>
      </p:sp>
      <p:sp>
        <p:nvSpPr>
          <p:cNvPr id="5" name="TextBox 4">
            <a:extLst>
              <a:ext uri="{FF2B5EF4-FFF2-40B4-BE49-F238E27FC236}">
                <a16:creationId xmlns:a16="http://schemas.microsoft.com/office/drawing/2014/main" id="{C71AD40B-E0BB-0ABB-2250-9072986D621C}"/>
              </a:ext>
            </a:extLst>
          </p:cNvPr>
          <p:cNvSpPr txBox="1"/>
          <p:nvPr/>
        </p:nvSpPr>
        <p:spPr>
          <a:xfrm>
            <a:off x="530405" y="1302464"/>
            <a:ext cx="7132857" cy="4727096"/>
          </a:xfrm>
          <a:prstGeom prst="rect">
            <a:avLst/>
          </a:prstGeom>
        </p:spPr>
        <p:txBody>
          <a:bodyPr vert="horz" lIns="91440" tIns="45720" rIns="91440" bIns="45720" rtlCol="0">
            <a:noAutofit/>
          </a:bodyPr>
          <a:lstStyle/>
          <a:p>
            <a:pPr marL="228600" indent="-228600">
              <a:lnSpc>
                <a:spcPct val="90000"/>
              </a:lnSpc>
              <a:spcBef>
                <a:spcPts val="1000"/>
              </a:spcBef>
              <a:buFont typeface="Arial" panose="020B0604020202020204" pitchFamily="34" charset="0"/>
              <a:buChar char="•"/>
            </a:pPr>
            <a:r>
              <a:rPr lang="en-US" sz="2000" dirty="0"/>
              <a:t>A custom brute-force simulation was developed to test password strength by systematically attempting all possible combinations from a known character set.</a:t>
            </a:r>
            <a:endParaRPr lang="tr-TR" sz="2000" dirty="0"/>
          </a:p>
          <a:p>
            <a:pPr lvl="1">
              <a:lnSpc>
                <a:spcPct val="150000"/>
              </a:lnSpc>
            </a:pPr>
            <a:r>
              <a:rPr lang="en-US" sz="2000" dirty="0"/>
              <a:t>🔍 </a:t>
            </a:r>
            <a:r>
              <a:rPr lang="en-US" sz="2000" b="1" dirty="0"/>
              <a:t>Key Insights:</a:t>
            </a:r>
            <a:endParaRPr lang="en-US" sz="2000" dirty="0"/>
          </a:p>
          <a:p>
            <a:pPr lvl="2">
              <a:buFont typeface="Arial" panose="020B0604020202020204" pitchFamily="34" charset="0"/>
              <a:buChar char="•"/>
            </a:pPr>
            <a:r>
              <a:rPr lang="en-US" sz="2000" dirty="0"/>
              <a:t>Each password is tested within a </a:t>
            </a:r>
            <a:r>
              <a:rPr lang="en-US" sz="2000" b="1" dirty="0"/>
              <a:t>30-second time frame</a:t>
            </a:r>
            <a:r>
              <a:rPr lang="tr-TR" sz="2000" b="1" dirty="0"/>
              <a:t>.</a:t>
            </a:r>
            <a:endParaRPr lang="en-US" sz="2000" dirty="0"/>
          </a:p>
          <a:p>
            <a:pPr lvl="2">
              <a:buFont typeface="Arial" panose="020B0604020202020204" pitchFamily="34" charset="0"/>
              <a:buChar char="•"/>
            </a:pPr>
            <a:r>
              <a:rPr lang="en-US" sz="2000" dirty="0"/>
              <a:t>For emoji-based passwords, the attacker may know the </a:t>
            </a:r>
            <a:r>
              <a:rPr lang="en-US" sz="2000" b="1" dirty="0"/>
              <a:t>length</a:t>
            </a:r>
            <a:r>
              <a:rPr lang="en-US" sz="2000" dirty="0"/>
              <a:t> but not the </a:t>
            </a:r>
            <a:r>
              <a:rPr lang="en-US" sz="2000" b="1" dirty="0"/>
              <a:t>character pool</a:t>
            </a:r>
            <a:r>
              <a:rPr lang="tr-TR" sz="2000" b="1" dirty="0"/>
              <a:t>.</a:t>
            </a:r>
            <a:endParaRPr lang="en-US" sz="2000" dirty="0"/>
          </a:p>
          <a:p>
            <a:pPr lvl="2">
              <a:buFont typeface="Arial" panose="020B0604020202020204" pitchFamily="34" charset="0"/>
              <a:buChar char="•"/>
            </a:pPr>
            <a:r>
              <a:rPr lang="en-US" sz="2000" dirty="0"/>
              <a:t>Without knowing that emojis are used—or which ones—</a:t>
            </a:r>
            <a:r>
              <a:rPr lang="en-US" sz="2000" b="1" dirty="0"/>
              <a:t>the search space expands exponentially</a:t>
            </a:r>
            <a:r>
              <a:rPr lang="tr-TR" sz="2000" b="1" dirty="0"/>
              <a:t>.</a:t>
            </a:r>
          </a:p>
          <a:p>
            <a:endParaRPr lang="tr-TR" sz="2000" dirty="0"/>
          </a:p>
          <a:p>
            <a:pPr marL="342900" indent="-342900">
              <a:buFont typeface="Arial" panose="020B0604020202020204" pitchFamily="34" charset="0"/>
              <a:buChar char="•"/>
            </a:pPr>
            <a:r>
              <a:rPr lang="en-US" sz="2000" dirty="0"/>
              <a:t>Even with unlimited time, the simulation </a:t>
            </a:r>
            <a:r>
              <a:rPr lang="en-US" sz="2000" b="1" dirty="0"/>
              <a:t>fails to crack</a:t>
            </a:r>
            <a:r>
              <a:rPr lang="en-US" sz="2000" dirty="0"/>
              <a:t> emoji-rich passwords due to the </a:t>
            </a:r>
            <a:r>
              <a:rPr lang="en-US" sz="2000" b="1" dirty="0"/>
              <a:t>unpredictable and unknown Unicode space</a:t>
            </a:r>
            <a:r>
              <a:rPr lang="en-US" sz="2000" dirty="0"/>
              <a:t>.</a:t>
            </a:r>
          </a:p>
          <a:p>
            <a:pPr marL="342900" indent="-342900">
              <a:buFont typeface="Arial" panose="020B0604020202020204" pitchFamily="34" charset="0"/>
              <a:buChar char="•"/>
            </a:pPr>
            <a:r>
              <a:rPr lang="en-US" sz="2000" dirty="0"/>
              <a:t>This highlights the </a:t>
            </a:r>
            <a:r>
              <a:rPr lang="en-US" sz="2000" b="1" dirty="0"/>
              <a:t>structural resistance</a:t>
            </a:r>
            <a:r>
              <a:rPr lang="en-US" sz="2000" dirty="0"/>
              <a:t> of semantic and emoji-based passwords to brute-force attacks.</a:t>
            </a:r>
          </a:p>
          <a:p>
            <a:pPr marL="228600" indent="-228600">
              <a:lnSpc>
                <a:spcPct val="90000"/>
              </a:lnSpc>
              <a:spcBef>
                <a:spcPts val="1000"/>
              </a:spcBef>
              <a:buFont typeface="Arial" panose="020B0604020202020204" pitchFamily="34" charset="0"/>
              <a:buChar char="•"/>
            </a:pPr>
            <a:endParaRPr lang="tr-TR" sz="2000" dirty="0"/>
          </a:p>
        </p:txBody>
      </p:sp>
      <p:sp>
        <p:nvSpPr>
          <p:cNvPr id="4" name="Slide Number Placeholder 3">
            <a:extLst>
              <a:ext uri="{FF2B5EF4-FFF2-40B4-BE49-F238E27FC236}">
                <a16:creationId xmlns:a16="http://schemas.microsoft.com/office/drawing/2014/main" id="{E52D9D57-D90D-7B27-41F9-7C94A7C79AEC}"/>
              </a:ext>
            </a:extLst>
          </p:cNvPr>
          <p:cNvSpPr>
            <a:spLocks noGrp="1"/>
          </p:cNvSpPr>
          <p:nvPr>
            <p:ph type="sldNum" sz="quarter" idx="12"/>
          </p:nvPr>
        </p:nvSpPr>
        <p:spPr>
          <a:xfrm>
            <a:off x="11388131" y="6510419"/>
            <a:ext cx="743465" cy="365125"/>
          </a:xfrm>
        </p:spPr>
        <p:txBody>
          <a:bodyPr vert="horz" lIns="91440" tIns="45720" rIns="91440" bIns="45720" rtlCol="0" anchor="ctr">
            <a:normAutofit/>
          </a:bodyPr>
          <a:lstStyle/>
          <a:p>
            <a:pPr>
              <a:lnSpc>
                <a:spcPct val="90000"/>
              </a:lnSpc>
              <a:spcAft>
                <a:spcPts val="600"/>
              </a:spcAft>
            </a:pPr>
            <a:fld id="{F5D97297-0B9E-4337-9DDF-CF41C1E0FB18}" type="slidenum">
              <a:rPr lang="tr-TR" sz="1900" smtClean="0"/>
              <a:pPr>
                <a:lnSpc>
                  <a:spcPct val="90000"/>
                </a:lnSpc>
                <a:spcAft>
                  <a:spcPts val="600"/>
                </a:spcAft>
              </a:pPr>
              <a:t>20</a:t>
            </a:fld>
            <a:endParaRPr lang="tr-TR" sz="1900"/>
          </a:p>
        </p:txBody>
      </p:sp>
      <p:pic>
        <p:nvPicPr>
          <p:cNvPr id="12" name="Picture 11">
            <a:extLst>
              <a:ext uri="{FF2B5EF4-FFF2-40B4-BE49-F238E27FC236}">
                <a16:creationId xmlns:a16="http://schemas.microsoft.com/office/drawing/2014/main" id="{0760148C-DF9D-DB19-E7FF-31B81E04A264}"/>
              </a:ext>
            </a:extLst>
          </p:cNvPr>
          <p:cNvPicPr>
            <a:picLocks noChangeAspect="1"/>
          </p:cNvPicPr>
          <p:nvPr/>
        </p:nvPicPr>
        <p:blipFill>
          <a:blip r:embed="rId2"/>
          <a:srcRect t="15337"/>
          <a:stretch/>
        </p:blipFill>
        <p:spPr>
          <a:xfrm>
            <a:off x="8051620" y="870413"/>
            <a:ext cx="3958996" cy="5159147"/>
          </a:xfrm>
          <a:prstGeom prst="rect">
            <a:avLst/>
          </a:prstGeom>
        </p:spPr>
      </p:pic>
    </p:spTree>
    <p:extLst>
      <p:ext uri="{BB962C8B-B14F-4D97-AF65-F5344CB8AC3E}">
        <p14:creationId xmlns:p14="http://schemas.microsoft.com/office/powerpoint/2010/main" val="4121752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742C-74D3-2A1C-98F8-394AEC482681}"/>
              </a:ext>
            </a:extLst>
          </p:cNvPr>
          <p:cNvSpPr>
            <a:spLocks noGrp="1"/>
          </p:cNvSpPr>
          <p:nvPr>
            <p:ph type="title"/>
          </p:nvPr>
        </p:nvSpPr>
        <p:spPr/>
        <p:txBody>
          <a:bodyPr/>
          <a:lstStyle/>
          <a:p>
            <a:r>
              <a:rPr lang="tr-TR" b="1" err="1"/>
              <a:t>Experimental</a:t>
            </a:r>
            <a:r>
              <a:rPr lang="tr-TR" b="1"/>
              <a:t> </a:t>
            </a:r>
            <a:r>
              <a:rPr lang="tr-TR" b="1" err="1"/>
              <a:t>Results</a:t>
            </a:r>
            <a:endParaRPr lang="tr-TR" b="1"/>
          </a:p>
        </p:txBody>
      </p:sp>
      <p:sp>
        <p:nvSpPr>
          <p:cNvPr id="5" name="Slide Number Placeholder 4">
            <a:extLst>
              <a:ext uri="{FF2B5EF4-FFF2-40B4-BE49-F238E27FC236}">
                <a16:creationId xmlns:a16="http://schemas.microsoft.com/office/drawing/2014/main" id="{95BD75FD-AE32-DE37-6451-C8913EB0B2C3}"/>
              </a:ext>
            </a:extLst>
          </p:cNvPr>
          <p:cNvSpPr>
            <a:spLocks noGrp="1"/>
          </p:cNvSpPr>
          <p:nvPr>
            <p:ph type="sldNum" sz="quarter" idx="12"/>
          </p:nvPr>
        </p:nvSpPr>
        <p:spPr/>
        <p:txBody>
          <a:bodyPr/>
          <a:lstStyle/>
          <a:p>
            <a:fld id="{F5D97297-0B9E-4337-9DDF-CF41C1E0FB18}" type="slidenum">
              <a:rPr lang="tr-TR" smtClean="0"/>
              <a:t>21</a:t>
            </a:fld>
            <a:endParaRPr lang="tr-TR"/>
          </a:p>
        </p:txBody>
      </p:sp>
      <p:sp>
        <p:nvSpPr>
          <p:cNvPr id="10" name="TextBox 9">
            <a:extLst>
              <a:ext uri="{FF2B5EF4-FFF2-40B4-BE49-F238E27FC236}">
                <a16:creationId xmlns:a16="http://schemas.microsoft.com/office/drawing/2014/main" id="{C404995B-C15C-388C-7FA3-DDF0A4CD2AA4}"/>
              </a:ext>
            </a:extLst>
          </p:cNvPr>
          <p:cNvSpPr txBox="1"/>
          <p:nvPr/>
        </p:nvSpPr>
        <p:spPr>
          <a:xfrm>
            <a:off x="7692346" y="1454498"/>
            <a:ext cx="3972231" cy="2616101"/>
          </a:xfrm>
          <a:prstGeom prst="rect">
            <a:avLst/>
          </a:prstGeom>
          <a:noFill/>
        </p:spPr>
        <p:txBody>
          <a:bodyPr wrap="square" rtlCol="0">
            <a:spAutoFit/>
          </a:bodyPr>
          <a:lstStyle/>
          <a:p>
            <a:pPr>
              <a:buNone/>
            </a:pPr>
            <a:r>
              <a:rPr lang="en-US" sz="2000" b="1" dirty="0"/>
              <a:t>Overview</a:t>
            </a:r>
            <a:endParaRPr lang="en-US" dirty="0"/>
          </a:p>
          <a:p>
            <a:pPr marL="285750" indent="-285750">
              <a:buFont typeface="Arial" panose="020B0604020202020204" pitchFamily="34" charset="0"/>
              <a:buChar char="•"/>
            </a:pPr>
            <a:r>
              <a:rPr lang="en-US" dirty="0"/>
              <a:t>Brute-force tests were performed to evaluate password strength and crackability.</a:t>
            </a:r>
          </a:p>
          <a:p>
            <a:pPr marL="285750" indent="-285750">
              <a:buFont typeface="Arial" panose="020B0604020202020204" pitchFamily="34" charset="0"/>
              <a:buChar char="•"/>
            </a:pPr>
            <a:r>
              <a:rPr lang="en-US" dirty="0"/>
              <a:t>Comparison focuses on passwords </a:t>
            </a:r>
            <a:r>
              <a:rPr lang="en-US" b="1" dirty="0"/>
              <a:t>with emojis vs. without emojis</a:t>
            </a:r>
            <a:r>
              <a:rPr lang="en-US" dirty="0"/>
              <a:t>, all tested under the </a:t>
            </a:r>
            <a:r>
              <a:rPr lang="en-US" b="1" dirty="0"/>
              <a:t>same time constraints</a:t>
            </a:r>
            <a:r>
              <a:rPr lang="en-US" dirty="0"/>
              <a:t>.</a:t>
            </a:r>
          </a:p>
          <a:p>
            <a:endParaRPr lang="tr-TR" dirty="0"/>
          </a:p>
        </p:txBody>
      </p:sp>
      <p:sp>
        <p:nvSpPr>
          <p:cNvPr id="13" name="TextBox 12">
            <a:extLst>
              <a:ext uri="{FF2B5EF4-FFF2-40B4-BE49-F238E27FC236}">
                <a16:creationId xmlns:a16="http://schemas.microsoft.com/office/drawing/2014/main" id="{AD5F7818-6639-ED34-33D9-EE01C4428220}"/>
              </a:ext>
            </a:extLst>
          </p:cNvPr>
          <p:cNvSpPr txBox="1"/>
          <p:nvPr/>
        </p:nvSpPr>
        <p:spPr>
          <a:xfrm>
            <a:off x="7761585" y="3919466"/>
            <a:ext cx="3972231" cy="2339102"/>
          </a:xfrm>
          <a:prstGeom prst="rect">
            <a:avLst/>
          </a:prstGeom>
          <a:noFill/>
        </p:spPr>
        <p:txBody>
          <a:bodyPr wrap="square" rtlCol="0">
            <a:spAutoFit/>
          </a:bodyPr>
          <a:lstStyle/>
          <a:p>
            <a:pPr>
              <a:buNone/>
            </a:pPr>
            <a:r>
              <a:rPr lang="en-US" sz="2000" b="1" dirty="0"/>
              <a:t>Conclusion</a:t>
            </a:r>
            <a:endParaRPr lang="en-US" sz="2000" dirty="0"/>
          </a:p>
          <a:p>
            <a:r>
              <a:rPr lang="en-US" dirty="0"/>
              <a:t>Emoji-based passwords consistently:</a:t>
            </a:r>
            <a:endParaRPr lang="tr-TR" dirty="0"/>
          </a:p>
          <a:p>
            <a:pPr marL="285750" indent="-285750">
              <a:buFont typeface="Arial" panose="020B0604020202020204" pitchFamily="34" charset="0"/>
              <a:buChar char="•"/>
            </a:pPr>
            <a:r>
              <a:rPr lang="en-US" dirty="0"/>
              <a:t>Were </a:t>
            </a:r>
            <a:r>
              <a:rPr lang="en-US" b="1" dirty="0"/>
              <a:t>not cracked</a:t>
            </a:r>
            <a:r>
              <a:rPr lang="en-US" dirty="0"/>
              <a:t> within the allowed time</a:t>
            </a:r>
            <a:endParaRPr lang="tr-TR" dirty="0"/>
          </a:p>
          <a:p>
            <a:pPr marL="285750" indent="-285750">
              <a:buFont typeface="Arial" panose="020B0604020202020204" pitchFamily="34" charset="0"/>
              <a:buChar char="•"/>
            </a:pPr>
            <a:r>
              <a:rPr lang="en-US" dirty="0"/>
              <a:t>Had </a:t>
            </a:r>
            <a:r>
              <a:rPr lang="en-US" b="1" dirty="0"/>
              <a:t>lower similarity scores</a:t>
            </a:r>
            <a:endParaRPr lang="tr-TR" b="1" dirty="0"/>
          </a:p>
          <a:p>
            <a:pPr marL="285750" indent="-285750">
              <a:buFont typeface="Arial" panose="020B0604020202020204" pitchFamily="34" charset="0"/>
              <a:buChar char="•"/>
            </a:pPr>
            <a:r>
              <a:rPr lang="en-US" dirty="0"/>
              <a:t>Indicate </a:t>
            </a:r>
            <a:r>
              <a:rPr lang="en-US" b="1" dirty="0"/>
              <a:t>higher unpredictability and entropy</a:t>
            </a:r>
            <a:endParaRPr lang="en-US" dirty="0"/>
          </a:p>
          <a:p>
            <a:endParaRPr lang="tr-TR" dirty="0"/>
          </a:p>
        </p:txBody>
      </p:sp>
      <p:pic>
        <p:nvPicPr>
          <p:cNvPr id="22" name="Content Placeholder 21">
            <a:extLst>
              <a:ext uri="{FF2B5EF4-FFF2-40B4-BE49-F238E27FC236}">
                <a16:creationId xmlns:a16="http://schemas.microsoft.com/office/drawing/2014/main" id="{88BA4F82-2EE4-7E35-CCDA-F7C34C7B2F70}"/>
              </a:ext>
            </a:extLst>
          </p:cNvPr>
          <p:cNvPicPr>
            <a:picLocks noGrp="1" noChangeAspect="1"/>
          </p:cNvPicPr>
          <p:nvPr>
            <p:ph sz="half" idx="1"/>
          </p:nvPr>
        </p:nvPicPr>
        <p:blipFill>
          <a:blip r:embed="rId2"/>
          <a:stretch>
            <a:fillRect/>
          </a:stretch>
        </p:blipFill>
        <p:spPr>
          <a:xfrm>
            <a:off x="838200" y="1515097"/>
            <a:ext cx="6854146" cy="4767715"/>
          </a:xfrm>
        </p:spPr>
      </p:pic>
      <p:sp>
        <p:nvSpPr>
          <p:cNvPr id="23" name="TextBox 22">
            <a:extLst>
              <a:ext uri="{FF2B5EF4-FFF2-40B4-BE49-F238E27FC236}">
                <a16:creationId xmlns:a16="http://schemas.microsoft.com/office/drawing/2014/main" id="{0F979F6F-D1F0-5713-9FE7-7912CC2DA668}"/>
              </a:ext>
            </a:extLst>
          </p:cNvPr>
          <p:cNvSpPr txBox="1"/>
          <p:nvPr/>
        </p:nvSpPr>
        <p:spPr>
          <a:xfrm>
            <a:off x="2029869" y="6202642"/>
            <a:ext cx="5722374" cy="307777"/>
          </a:xfrm>
          <a:prstGeom prst="rect">
            <a:avLst/>
          </a:prstGeom>
          <a:noFill/>
        </p:spPr>
        <p:txBody>
          <a:bodyPr wrap="square" rtlCol="0">
            <a:spAutoFit/>
          </a:bodyPr>
          <a:lstStyle/>
          <a:p>
            <a:r>
              <a:rPr lang="en-US" sz="1400" dirty="0"/>
              <a:t>Brute-force attacks were conducted within fixed time </a:t>
            </a:r>
            <a:r>
              <a:rPr lang="en-AU" sz="1400" noProof="0" dirty="0"/>
              <a:t>limits.</a:t>
            </a:r>
            <a:endParaRPr lang="tr-TR" sz="1400" dirty="0"/>
          </a:p>
        </p:txBody>
      </p:sp>
    </p:spTree>
    <p:extLst>
      <p:ext uri="{BB962C8B-B14F-4D97-AF65-F5344CB8AC3E}">
        <p14:creationId xmlns:p14="http://schemas.microsoft.com/office/powerpoint/2010/main" val="3282924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B8F3-4AA8-8BA0-0076-C5C27402AD82}"/>
              </a:ext>
            </a:extLst>
          </p:cNvPr>
          <p:cNvSpPr>
            <a:spLocks noGrp="1"/>
          </p:cNvSpPr>
          <p:nvPr>
            <p:ph type="title"/>
          </p:nvPr>
        </p:nvSpPr>
        <p:spPr>
          <a:xfrm>
            <a:off x="838200" y="365125"/>
            <a:ext cx="10515600" cy="1325563"/>
          </a:xfrm>
        </p:spPr>
        <p:txBody>
          <a:bodyPr anchor="ctr">
            <a:normAutofit/>
          </a:bodyPr>
          <a:lstStyle/>
          <a:p>
            <a:r>
              <a:rPr lang="tr-TR" b="1" dirty="0" err="1"/>
              <a:t>Conclusion</a:t>
            </a:r>
            <a:endParaRPr lang="tr-TR" b="1" dirty="0"/>
          </a:p>
        </p:txBody>
      </p:sp>
      <p:pic>
        <p:nvPicPr>
          <p:cNvPr id="7" name="Picture 6" descr="A person holding a key to a computer&#10;&#10;AI-generated content may be incorrect.">
            <a:extLst>
              <a:ext uri="{FF2B5EF4-FFF2-40B4-BE49-F238E27FC236}">
                <a16:creationId xmlns:a16="http://schemas.microsoft.com/office/drawing/2014/main" id="{2BD14478-69C8-2B80-E7EC-A778D181FEE9}"/>
              </a:ext>
            </a:extLst>
          </p:cNvPr>
          <p:cNvPicPr>
            <a:picLocks noChangeAspect="1"/>
          </p:cNvPicPr>
          <p:nvPr/>
        </p:nvPicPr>
        <p:blipFill>
          <a:blip r:embed="rId2"/>
          <a:srcRect b="16023"/>
          <a:stretch>
            <a:fillRect/>
          </a:stretch>
        </p:blipFill>
        <p:spPr>
          <a:xfrm>
            <a:off x="838200" y="2312989"/>
            <a:ext cx="3870242" cy="3250103"/>
          </a:xfrm>
          <a:prstGeom prst="rect">
            <a:avLst/>
          </a:prstGeom>
          <a:noFill/>
        </p:spPr>
      </p:pic>
      <p:sp>
        <p:nvSpPr>
          <p:cNvPr id="3" name="Content Placeholder 2">
            <a:extLst>
              <a:ext uri="{FF2B5EF4-FFF2-40B4-BE49-F238E27FC236}">
                <a16:creationId xmlns:a16="http://schemas.microsoft.com/office/drawing/2014/main" id="{3E59CFD1-A084-7600-A1D2-29E3FA3C6223}"/>
              </a:ext>
            </a:extLst>
          </p:cNvPr>
          <p:cNvSpPr>
            <a:spLocks noGrp="1"/>
          </p:cNvSpPr>
          <p:nvPr>
            <p:ph sz="half" idx="2"/>
          </p:nvPr>
        </p:nvSpPr>
        <p:spPr>
          <a:xfrm>
            <a:off x="4847470" y="1027906"/>
            <a:ext cx="6713465" cy="5111427"/>
          </a:xfrm>
        </p:spPr>
        <p:txBody>
          <a:bodyPr>
            <a:noAutofit/>
          </a:bodyPr>
          <a:lstStyle/>
          <a:p>
            <a:pPr>
              <a:lnSpc>
                <a:spcPct val="150000"/>
              </a:lnSpc>
              <a:spcBef>
                <a:spcPts val="400"/>
              </a:spcBef>
            </a:pPr>
            <a:r>
              <a:rPr lang="tr-TR" sz="1800" dirty="0"/>
              <a:t>NLP + Emoji </a:t>
            </a:r>
            <a:r>
              <a:rPr lang="tr-TR" sz="1800" dirty="0" err="1"/>
              <a:t>matching</a:t>
            </a:r>
            <a:r>
              <a:rPr lang="tr-TR" sz="1800" dirty="0"/>
              <a:t> </a:t>
            </a:r>
            <a:r>
              <a:rPr lang="tr-TR" sz="1800" dirty="0" err="1"/>
              <a:t>for</a:t>
            </a:r>
            <a:r>
              <a:rPr lang="tr-TR" sz="1800" dirty="0"/>
              <a:t> </a:t>
            </a:r>
            <a:r>
              <a:rPr lang="tr-TR" sz="1800" dirty="0" err="1"/>
              <a:t>meaningful</a:t>
            </a:r>
            <a:r>
              <a:rPr lang="tr-TR" sz="1800" dirty="0"/>
              <a:t> </a:t>
            </a:r>
            <a:r>
              <a:rPr lang="tr-TR" sz="1800" dirty="0" err="1"/>
              <a:t>password</a:t>
            </a:r>
            <a:r>
              <a:rPr lang="tr-TR" sz="1800" dirty="0"/>
              <a:t> </a:t>
            </a:r>
            <a:r>
              <a:rPr lang="tr-TR" sz="1800" dirty="0" err="1"/>
              <a:t>generation</a:t>
            </a:r>
            <a:endParaRPr lang="tr-TR" sz="1800" dirty="0"/>
          </a:p>
          <a:p>
            <a:pPr>
              <a:lnSpc>
                <a:spcPct val="150000"/>
              </a:lnSpc>
              <a:spcBef>
                <a:spcPts val="400"/>
              </a:spcBef>
            </a:pPr>
            <a:r>
              <a:rPr lang="tr-TR" sz="1800" dirty="0" err="1"/>
              <a:t>Subject</a:t>
            </a:r>
            <a:r>
              <a:rPr lang="tr-TR" sz="1800" dirty="0"/>
              <a:t>-</a:t>
            </a:r>
            <a:r>
              <a:rPr lang="tr-TR" sz="1800" dirty="0" err="1"/>
              <a:t>Verb</a:t>
            </a:r>
            <a:r>
              <a:rPr lang="tr-TR" sz="1800" dirty="0"/>
              <a:t>-Object </a:t>
            </a:r>
            <a:r>
              <a:rPr lang="tr-TR" sz="1800" dirty="0" err="1"/>
              <a:t>analysis</a:t>
            </a:r>
            <a:r>
              <a:rPr lang="tr-TR" sz="1800" dirty="0"/>
              <a:t>, </a:t>
            </a:r>
            <a:r>
              <a:rPr lang="tr-TR" sz="1800" dirty="0" err="1"/>
              <a:t>priority</a:t>
            </a:r>
            <a:r>
              <a:rPr lang="tr-TR" sz="1800" dirty="0"/>
              <a:t>: Object &gt; </a:t>
            </a:r>
            <a:r>
              <a:rPr lang="tr-TR" sz="1800" dirty="0" err="1"/>
              <a:t>Verb</a:t>
            </a:r>
            <a:r>
              <a:rPr lang="tr-TR" sz="1800" dirty="0"/>
              <a:t> &gt; </a:t>
            </a:r>
            <a:r>
              <a:rPr lang="tr-TR" sz="1800" dirty="0" err="1"/>
              <a:t>Subject</a:t>
            </a:r>
            <a:endParaRPr lang="tr-TR" sz="1800" dirty="0"/>
          </a:p>
          <a:p>
            <a:pPr>
              <a:lnSpc>
                <a:spcPct val="150000"/>
              </a:lnSpc>
              <a:spcBef>
                <a:spcPts val="400"/>
              </a:spcBef>
            </a:pPr>
            <a:r>
              <a:rPr lang="tr-TR" sz="1800" dirty="0" err="1"/>
              <a:t>Stem</a:t>
            </a:r>
            <a:r>
              <a:rPr lang="tr-TR" sz="1800" dirty="0"/>
              <a:t> </a:t>
            </a:r>
            <a:r>
              <a:rPr lang="tr-TR" sz="1800" dirty="0" err="1"/>
              <a:t>finding</a:t>
            </a:r>
            <a:r>
              <a:rPr lang="tr-TR" sz="1800" dirty="0"/>
              <a:t> </a:t>
            </a:r>
            <a:r>
              <a:rPr lang="tr-TR" sz="1800" dirty="0" err="1"/>
              <a:t>and</a:t>
            </a:r>
            <a:r>
              <a:rPr lang="tr-TR" sz="1800" dirty="0"/>
              <a:t> </a:t>
            </a:r>
            <a:r>
              <a:rPr lang="tr-TR" sz="1800" dirty="0" err="1"/>
              <a:t>fuzzy</a:t>
            </a:r>
            <a:r>
              <a:rPr lang="tr-TR" sz="1800" dirty="0"/>
              <a:t> </a:t>
            </a:r>
            <a:r>
              <a:rPr lang="tr-TR" sz="1800" dirty="0" err="1"/>
              <a:t>matching</a:t>
            </a:r>
            <a:r>
              <a:rPr lang="tr-TR" sz="1800" dirty="0"/>
              <a:t> </a:t>
            </a:r>
            <a:r>
              <a:rPr lang="tr-TR" sz="1800" dirty="0" err="1"/>
              <a:t>for</a:t>
            </a:r>
            <a:r>
              <a:rPr lang="tr-TR" sz="1800" dirty="0"/>
              <a:t> </a:t>
            </a:r>
            <a:r>
              <a:rPr lang="tr-TR" sz="1800" dirty="0" err="1"/>
              <a:t>error</a:t>
            </a:r>
            <a:r>
              <a:rPr lang="tr-TR" sz="1800" dirty="0"/>
              <a:t> </a:t>
            </a:r>
            <a:r>
              <a:rPr lang="tr-TR" sz="1800" dirty="0" err="1"/>
              <a:t>tolerance</a:t>
            </a:r>
            <a:endParaRPr lang="tr-TR" sz="1800" dirty="0"/>
          </a:p>
          <a:p>
            <a:pPr>
              <a:lnSpc>
                <a:spcPct val="150000"/>
              </a:lnSpc>
              <a:spcBef>
                <a:spcPts val="400"/>
              </a:spcBef>
            </a:pPr>
            <a:r>
              <a:rPr lang="tr-TR" sz="1800" dirty="0" err="1"/>
              <a:t>Character</a:t>
            </a:r>
            <a:r>
              <a:rPr lang="tr-TR" sz="1800" dirty="0"/>
              <a:t> </a:t>
            </a:r>
            <a:r>
              <a:rPr lang="tr-TR" sz="1800" dirty="0" err="1"/>
              <a:t>completion</a:t>
            </a:r>
            <a:r>
              <a:rPr lang="tr-TR" sz="1800" dirty="0"/>
              <a:t> </a:t>
            </a:r>
            <a:r>
              <a:rPr lang="tr-TR" sz="1800" dirty="0" err="1"/>
              <a:t>logic</a:t>
            </a:r>
            <a:r>
              <a:rPr lang="tr-TR" sz="1800" dirty="0"/>
              <a:t>:</a:t>
            </a:r>
          </a:p>
          <a:p>
            <a:pPr>
              <a:lnSpc>
                <a:spcPct val="150000"/>
              </a:lnSpc>
              <a:spcBef>
                <a:spcPts val="400"/>
              </a:spcBef>
            </a:pPr>
            <a:r>
              <a:rPr lang="tr-TR" sz="1800" dirty="0" err="1"/>
              <a:t>Emojis</a:t>
            </a:r>
            <a:r>
              <a:rPr lang="tr-TR" sz="1800" dirty="0"/>
              <a:t> </a:t>
            </a:r>
            <a:r>
              <a:rPr lang="tr-TR" sz="1800" dirty="0" err="1"/>
              <a:t>enabled</a:t>
            </a:r>
            <a:r>
              <a:rPr lang="tr-TR" sz="1800" dirty="0"/>
              <a:t>: </a:t>
            </a:r>
            <a:r>
              <a:rPr lang="tr-TR" sz="1800" dirty="0" err="1"/>
              <a:t>Semantically</a:t>
            </a:r>
            <a:r>
              <a:rPr lang="tr-TR" sz="1800" dirty="0"/>
              <a:t> </a:t>
            </a:r>
            <a:r>
              <a:rPr lang="tr-TR" sz="1800" dirty="0" err="1"/>
              <a:t>related</a:t>
            </a:r>
            <a:r>
              <a:rPr lang="tr-TR" sz="1800" dirty="0"/>
              <a:t> </a:t>
            </a:r>
            <a:r>
              <a:rPr lang="tr-TR" sz="1800" dirty="0" err="1"/>
              <a:t>emojis</a:t>
            </a:r>
            <a:endParaRPr lang="tr-TR" sz="1800" dirty="0"/>
          </a:p>
          <a:p>
            <a:pPr>
              <a:lnSpc>
                <a:spcPct val="150000"/>
              </a:lnSpc>
              <a:spcBef>
                <a:spcPts val="400"/>
              </a:spcBef>
            </a:pPr>
            <a:r>
              <a:rPr lang="tr-TR" sz="1800" dirty="0" err="1"/>
              <a:t>Emojis</a:t>
            </a:r>
            <a:r>
              <a:rPr lang="tr-TR" sz="1800" dirty="0"/>
              <a:t> </a:t>
            </a:r>
            <a:r>
              <a:rPr lang="tr-TR" sz="1800" dirty="0" err="1"/>
              <a:t>disabled</a:t>
            </a:r>
            <a:r>
              <a:rPr lang="tr-TR" sz="1800" dirty="0"/>
              <a:t>: </a:t>
            </a:r>
            <a:r>
              <a:rPr lang="tr-TR" sz="1800" dirty="0" err="1"/>
              <a:t>Random</a:t>
            </a:r>
            <a:r>
              <a:rPr lang="tr-TR" sz="1800" dirty="0"/>
              <a:t> </a:t>
            </a:r>
            <a:r>
              <a:rPr lang="tr-TR" sz="1800" dirty="0" err="1"/>
              <a:t>characters</a:t>
            </a:r>
            <a:endParaRPr lang="tr-TR" sz="1800" dirty="0"/>
          </a:p>
          <a:p>
            <a:pPr>
              <a:lnSpc>
                <a:spcPct val="150000"/>
              </a:lnSpc>
              <a:spcBef>
                <a:spcPts val="400"/>
              </a:spcBef>
            </a:pPr>
            <a:r>
              <a:rPr lang="tr-TR" sz="1800" dirty="0"/>
              <a:t>Fisher-</a:t>
            </a:r>
            <a:r>
              <a:rPr lang="tr-TR" sz="1800" dirty="0" err="1"/>
              <a:t>Yates</a:t>
            </a:r>
            <a:r>
              <a:rPr lang="tr-TR" sz="1800" dirty="0"/>
              <a:t> + SHA-256 </a:t>
            </a:r>
            <a:r>
              <a:rPr lang="tr-TR" sz="1800" dirty="0" err="1"/>
              <a:t>for</a:t>
            </a:r>
            <a:r>
              <a:rPr lang="tr-TR" sz="1800" dirty="0"/>
              <a:t> </a:t>
            </a:r>
            <a:r>
              <a:rPr lang="tr-TR" sz="1800" dirty="0" err="1"/>
              <a:t>strong</a:t>
            </a:r>
            <a:r>
              <a:rPr lang="tr-TR" sz="1800" dirty="0"/>
              <a:t> </a:t>
            </a:r>
            <a:r>
              <a:rPr lang="tr-TR" sz="1800" dirty="0" err="1"/>
              <a:t>randomness</a:t>
            </a:r>
            <a:r>
              <a:rPr lang="tr-TR" sz="1800" dirty="0"/>
              <a:t> </a:t>
            </a:r>
            <a:r>
              <a:rPr lang="tr-TR" sz="1800" dirty="0" err="1"/>
              <a:t>and</a:t>
            </a:r>
            <a:r>
              <a:rPr lang="tr-TR" sz="1800" dirty="0"/>
              <a:t> </a:t>
            </a:r>
            <a:r>
              <a:rPr lang="tr-TR" sz="1800" dirty="0" err="1"/>
              <a:t>shuffling</a:t>
            </a:r>
            <a:endParaRPr lang="tr-TR" sz="1800" dirty="0"/>
          </a:p>
          <a:p>
            <a:pPr>
              <a:lnSpc>
                <a:spcPct val="150000"/>
              </a:lnSpc>
              <a:spcBef>
                <a:spcPts val="400"/>
              </a:spcBef>
            </a:pPr>
            <a:r>
              <a:rPr lang="tr-TR" sz="1800" dirty="0" err="1"/>
              <a:t>Passed</a:t>
            </a:r>
            <a:r>
              <a:rPr lang="tr-TR" sz="1800" dirty="0"/>
              <a:t> NIST </a:t>
            </a:r>
            <a:r>
              <a:rPr lang="tr-TR" sz="1800" dirty="0" err="1"/>
              <a:t>randomness</a:t>
            </a:r>
            <a:r>
              <a:rPr lang="tr-TR" sz="1800" dirty="0"/>
              <a:t> </a:t>
            </a:r>
            <a:r>
              <a:rPr lang="tr-TR" sz="1800" dirty="0" err="1"/>
              <a:t>tests</a:t>
            </a:r>
            <a:r>
              <a:rPr lang="tr-TR" sz="1800" dirty="0"/>
              <a:t> (</a:t>
            </a:r>
            <a:r>
              <a:rPr lang="tr-TR" sz="1800" dirty="0" err="1"/>
              <a:t>Monobit</a:t>
            </a:r>
            <a:r>
              <a:rPr lang="tr-TR" sz="1800" dirty="0"/>
              <a:t>, </a:t>
            </a:r>
            <a:r>
              <a:rPr lang="tr-TR" sz="1800" dirty="0" err="1"/>
              <a:t>Runs</a:t>
            </a:r>
            <a:r>
              <a:rPr lang="tr-TR" sz="1800" dirty="0"/>
              <a:t>, </a:t>
            </a:r>
            <a:r>
              <a:rPr lang="tr-TR" sz="1800" dirty="0" err="1"/>
              <a:t>etc</a:t>
            </a:r>
            <a:r>
              <a:rPr lang="tr-TR" sz="1800" dirty="0"/>
              <a:t>.)</a:t>
            </a:r>
          </a:p>
          <a:p>
            <a:pPr>
              <a:lnSpc>
                <a:spcPct val="150000"/>
              </a:lnSpc>
              <a:spcBef>
                <a:spcPts val="400"/>
              </a:spcBef>
            </a:pPr>
            <a:r>
              <a:rPr lang="tr-TR" sz="1800" dirty="0"/>
              <a:t>Emoji-</a:t>
            </a:r>
            <a:r>
              <a:rPr lang="tr-TR" sz="1800" dirty="0" err="1"/>
              <a:t>based</a:t>
            </a:r>
            <a:r>
              <a:rPr lang="tr-TR" sz="1800" dirty="0"/>
              <a:t> </a:t>
            </a:r>
            <a:r>
              <a:rPr lang="tr-TR" sz="1800" dirty="0" err="1"/>
              <a:t>passwords</a:t>
            </a:r>
            <a:r>
              <a:rPr lang="tr-TR" sz="1800" dirty="0"/>
              <a:t> </a:t>
            </a:r>
            <a:r>
              <a:rPr lang="tr-TR" sz="1800" dirty="0" err="1"/>
              <a:t>are</a:t>
            </a:r>
            <a:r>
              <a:rPr lang="tr-TR" sz="1800" dirty="0"/>
              <a:t> </a:t>
            </a:r>
            <a:r>
              <a:rPr lang="tr-TR" sz="1800" dirty="0" err="1"/>
              <a:t>resistant</a:t>
            </a:r>
            <a:r>
              <a:rPr lang="tr-TR" sz="1800" dirty="0"/>
              <a:t> </a:t>
            </a:r>
            <a:r>
              <a:rPr lang="tr-TR" sz="1800" dirty="0" err="1"/>
              <a:t>to</a:t>
            </a:r>
            <a:r>
              <a:rPr lang="tr-TR" sz="1800" dirty="0"/>
              <a:t> </a:t>
            </a:r>
            <a:r>
              <a:rPr lang="tr-TR" sz="1800" dirty="0" err="1"/>
              <a:t>brute</a:t>
            </a:r>
            <a:r>
              <a:rPr lang="tr-TR" sz="1800" dirty="0"/>
              <a:t> </a:t>
            </a:r>
            <a:r>
              <a:rPr lang="tr-TR" sz="1800" dirty="0" err="1"/>
              <a:t>force</a:t>
            </a:r>
            <a:r>
              <a:rPr lang="tr-TR" sz="1800" dirty="0"/>
              <a:t> </a:t>
            </a:r>
            <a:r>
              <a:rPr lang="tr-TR" sz="1800" dirty="0" err="1"/>
              <a:t>attacks</a:t>
            </a:r>
            <a:r>
              <a:rPr lang="tr-TR" sz="1800" dirty="0"/>
              <a:t> </a:t>
            </a:r>
            <a:r>
              <a:rPr lang="tr-TR" sz="1800" dirty="0" err="1"/>
              <a:t>due</a:t>
            </a:r>
            <a:r>
              <a:rPr lang="tr-TR" sz="1800" dirty="0"/>
              <a:t> </a:t>
            </a:r>
            <a:r>
              <a:rPr lang="tr-TR" sz="1800" dirty="0" err="1"/>
              <a:t>to</a:t>
            </a:r>
            <a:r>
              <a:rPr lang="tr-TR" sz="1800" dirty="0"/>
              <a:t> </a:t>
            </a:r>
            <a:r>
              <a:rPr lang="tr-TR" sz="1800" dirty="0" err="1"/>
              <a:t>large</a:t>
            </a:r>
            <a:r>
              <a:rPr lang="tr-TR" sz="1800" dirty="0"/>
              <a:t> Unicode </a:t>
            </a:r>
            <a:r>
              <a:rPr lang="tr-TR" sz="1800" dirty="0" err="1"/>
              <a:t>pool</a:t>
            </a:r>
            <a:endParaRPr lang="tr-TR" sz="1800" dirty="0"/>
          </a:p>
          <a:p>
            <a:pPr>
              <a:lnSpc>
                <a:spcPct val="150000"/>
              </a:lnSpc>
              <a:spcBef>
                <a:spcPts val="400"/>
              </a:spcBef>
            </a:pPr>
            <a:r>
              <a:rPr lang="tr-TR" sz="1800" dirty="0"/>
              <a:t>Web </a:t>
            </a:r>
            <a:r>
              <a:rPr lang="tr-TR" sz="1800" dirty="0" err="1"/>
              <a:t>interface</a:t>
            </a:r>
            <a:r>
              <a:rPr lang="tr-TR" sz="1800" dirty="0"/>
              <a:t> </a:t>
            </a:r>
            <a:r>
              <a:rPr lang="tr-TR" sz="1800" dirty="0" err="1"/>
              <a:t>supports</a:t>
            </a:r>
            <a:r>
              <a:rPr lang="tr-TR" sz="1800" dirty="0"/>
              <a:t> </a:t>
            </a:r>
            <a:r>
              <a:rPr lang="tr-TR" sz="1800" dirty="0" err="1"/>
              <a:t>real</a:t>
            </a:r>
            <a:r>
              <a:rPr lang="tr-TR" sz="1800" dirty="0"/>
              <a:t>-time </a:t>
            </a:r>
            <a:r>
              <a:rPr lang="tr-TR" sz="1800" dirty="0" err="1"/>
              <a:t>generation</a:t>
            </a:r>
            <a:r>
              <a:rPr lang="tr-TR" sz="1800" dirty="0"/>
              <a:t> </a:t>
            </a:r>
            <a:r>
              <a:rPr lang="tr-TR" sz="1800" dirty="0" err="1"/>
              <a:t>and</a:t>
            </a:r>
            <a:r>
              <a:rPr lang="tr-TR" sz="1800" dirty="0"/>
              <a:t> </a:t>
            </a:r>
            <a:r>
              <a:rPr lang="tr-TR" sz="1800" dirty="0" err="1"/>
              <a:t>security</a:t>
            </a:r>
            <a:r>
              <a:rPr lang="tr-TR" sz="1800" dirty="0"/>
              <a:t> </a:t>
            </a:r>
            <a:r>
              <a:rPr lang="tr-TR" sz="1800" dirty="0" err="1"/>
              <a:t>feedback</a:t>
            </a:r>
            <a:endParaRPr lang="tr-TR" sz="1800" dirty="0"/>
          </a:p>
        </p:txBody>
      </p:sp>
      <p:sp>
        <p:nvSpPr>
          <p:cNvPr id="12" name="Slide Number Placeholder 4">
            <a:extLst>
              <a:ext uri="{FF2B5EF4-FFF2-40B4-BE49-F238E27FC236}">
                <a16:creationId xmlns:a16="http://schemas.microsoft.com/office/drawing/2014/main" id="{8A0B358D-B3E3-F921-BEF8-3963501D8B71}"/>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22</a:t>
            </a:fld>
            <a:endParaRPr lang="tr-TR" sz="1900"/>
          </a:p>
        </p:txBody>
      </p:sp>
      <p:sp>
        <p:nvSpPr>
          <p:cNvPr id="5" name="Slide Number Placeholder 4" hidden="1">
            <a:extLst>
              <a:ext uri="{FF2B5EF4-FFF2-40B4-BE49-F238E27FC236}">
                <a16:creationId xmlns:a16="http://schemas.microsoft.com/office/drawing/2014/main" id="{CB49A53E-E9E3-80D0-7BDF-22001E0BC93F}"/>
              </a:ext>
            </a:extLst>
          </p:cNvPr>
          <p:cNvSpPr>
            <a:spLocks noGrp="1"/>
          </p:cNvSpPr>
          <p:nvPr>
            <p:ph type="sldNum" sz="quarter" idx="4294967295"/>
          </p:nvPr>
        </p:nvSpPr>
        <p:spPr>
          <a:xfrm>
            <a:off x="11388131" y="6510419"/>
            <a:ext cx="743465" cy="365125"/>
          </a:xfrm>
        </p:spPr>
        <p:txBody>
          <a:bodyPr/>
          <a:lstStyle/>
          <a:p>
            <a:pPr>
              <a:spcAft>
                <a:spcPts val="600"/>
              </a:spcAft>
            </a:pPr>
            <a:fld id="{F5D97297-0B9E-4337-9DDF-CF41C1E0FB18}" type="slidenum">
              <a:rPr lang="tr-TR" smtClean="0"/>
              <a:pPr>
                <a:spcAft>
                  <a:spcPts val="600"/>
                </a:spcAft>
              </a:pPr>
              <a:t>22</a:t>
            </a:fld>
            <a:endParaRPr lang="tr-TR"/>
          </a:p>
        </p:txBody>
      </p:sp>
    </p:spTree>
    <p:extLst>
      <p:ext uri="{BB962C8B-B14F-4D97-AF65-F5344CB8AC3E}">
        <p14:creationId xmlns:p14="http://schemas.microsoft.com/office/powerpoint/2010/main" val="3154254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D561A-5190-51C6-09E2-35F13B70E943}"/>
              </a:ext>
            </a:extLst>
          </p:cNvPr>
          <p:cNvSpPr>
            <a:spLocks noGrp="1"/>
          </p:cNvSpPr>
          <p:nvPr>
            <p:ph type="title"/>
          </p:nvPr>
        </p:nvSpPr>
        <p:spPr>
          <a:xfrm>
            <a:off x="573594" y="151636"/>
            <a:ext cx="1962150" cy="1325563"/>
          </a:xfrm>
        </p:spPr>
        <p:txBody>
          <a:bodyPr/>
          <a:lstStyle/>
          <a:p>
            <a:r>
              <a:rPr lang="tr-TR" b="1" dirty="0"/>
              <a:t>DEMO</a:t>
            </a:r>
          </a:p>
        </p:txBody>
      </p:sp>
      <p:pic>
        <p:nvPicPr>
          <p:cNvPr id="7" name="Content Placeholder 6" descr="A screenshot of a computer&#10;&#10;AI-generated content may be incorrect.">
            <a:extLst>
              <a:ext uri="{FF2B5EF4-FFF2-40B4-BE49-F238E27FC236}">
                <a16:creationId xmlns:a16="http://schemas.microsoft.com/office/drawing/2014/main" id="{CA668873-1E86-EB2E-5E10-980C21885C4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419035" y="3429000"/>
            <a:ext cx="3041125" cy="2590732"/>
          </a:xfrm>
        </p:spPr>
      </p:pic>
      <p:sp>
        <p:nvSpPr>
          <p:cNvPr id="5" name="Slide Number Placeholder 4">
            <a:extLst>
              <a:ext uri="{FF2B5EF4-FFF2-40B4-BE49-F238E27FC236}">
                <a16:creationId xmlns:a16="http://schemas.microsoft.com/office/drawing/2014/main" id="{C932F0BD-06A5-3A2C-4895-27C6F458F066}"/>
              </a:ext>
            </a:extLst>
          </p:cNvPr>
          <p:cNvSpPr>
            <a:spLocks noGrp="1"/>
          </p:cNvSpPr>
          <p:nvPr>
            <p:ph type="sldNum" sz="quarter" idx="12"/>
          </p:nvPr>
        </p:nvSpPr>
        <p:spPr/>
        <p:txBody>
          <a:bodyPr/>
          <a:lstStyle/>
          <a:p>
            <a:fld id="{F5D97297-0B9E-4337-9DDF-CF41C1E0FB18}" type="slidenum">
              <a:rPr lang="tr-TR" smtClean="0"/>
              <a:t>23</a:t>
            </a:fld>
            <a:endParaRPr lang="tr-TR"/>
          </a:p>
        </p:txBody>
      </p:sp>
      <p:pic>
        <p:nvPicPr>
          <p:cNvPr id="9" name="Picture 8" descr="A screenshot of a computer&#10;&#10;AI-generated content may be incorrect.">
            <a:extLst>
              <a:ext uri="{FF2B5EF4-FFF2-40B4-BE49-F238E27FC236}">
                <a16:creationId xmlns:a16="http://schemas.microsoft.com/office/drawing/2014/main" id="{421564AF-F96E-82D2-E1E6-B15E5D4CA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744" y="273105"/>
            <a:ext cx="5697052" cy="2875426"/>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D42AFCC0-85A6-74C4-9593-5255BEA819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5961" y="281388"/>
            <a:ext cx="2939117" cy="6128717"/>
          </a:xfrm>
          <a:prstGeom prst="rect">
            <a:avLst/>
          </a:prstGeom>
        </p:spPr>
      </p:pic>
      <p:pic>
        <p:nvPicPr>
          <p:cNvPr id="6" name="Resim 5" descr="metin, ekran görüntüsü, yazılım içeren bir resim&#10;&#10;Yapay zeka tarafından oluşturulmuş içerik yanlış olabilir.">
            <a:extLst>
              <a:ext uri="{FF2B5EF4-FFF2-40B4-BE49-F238E27FC236}">
                <a16:creationId xmlns:a16="http://schemas.microsoft.com/office/drawing/2014/main" id="{9AF31A46-E259-362E-ACC5-0998C7A160B3}"/>
              </a:ext>
            </a:extLst>
          </p:cNvPr>
          <p:cNvPicPr>
            <a:picLocks noChangeAspect="1"/>
          </p:cNvPicPr>
          <p:nvPr/>
        </p:nvPicPr>
        <p:blipFill>
          <a:blip r:embed="rId5"/>
          <a:stretch>
            <a:fillRect/>
          </a:stretch>
        </p:blipFill>
        <p:spPr>
          <a:xfrm>
            <a:off x="5566030" y="3269423"/>
            <a:ext cx="2666766" cy="3240996"/>
          </a:xfrm>
          <a:prstGeom prst="rect">
            <a:avLst/>
          </a:prstGeom>
        </p:spPr>
      </p:pic>
    </p:spTree>
    <p:extLst>
      <p:ext uri="{BB962C8B-B14F-4D97-AF65-F5344CB8AC3E}">
        <p14:creationId xmlns:p14="http://schemas.microsoft.com/office/powerpoint/2010/main" val="1438976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247B0D1-DC2E-915E-0E39-CCDC74107130}"/>
              </a:ext>
            </a:extLst>
          </p:cNvPr>
          <p:cNvSpPr>
            <a:spLocks noGrp="1"/>
          </p:cNvSpPr>
          <p:nvPr>
            <p:ph type="title"/>
          </p:nvPr>
        </p:nvSpPr>
        <p:spPr>
          <a:xfrm>
            <a:off x="1766069" y="2431669"/>
            <a:ext cx="2682240" cy="1325563"/>
          </a:xfrm>
        </p:spPr>
        <p:txBody>
          <a:bodyPr/>
          <a:lstStyle/>
          <a:p>
            <a:r>
              <a:rPr lang="en-US" b="1" dirty="0"/>
              <a:t>Thank You</a:t>
            </a:r>
            <a:r>
              <a:rPr lang="tr-TR" b="1" dirty="0"/>
              <a:t>!</a:t>
            </a:r>
            <a:endParaRPr lang="en-US" b="1" dirty="0"/>
          </a:p>
        </p:txBody>
      </p:sp>
      <p:sp>
        <p:nvSpPr>
          <p:cNvPr id="5" name="Slide Number Placeholder 4">
            <a:extLst>
              <a:ext uri="{FF2B5EF4-FFF2-40B4-BE49-F238E27FC236}">
                <a16:creationId xmlns:a16="http://schemas.microsoft.com/office/drawing/2014/main" id="{095D814F-38D5-C035-CAC3-E8B5357DA81E}"/>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24</a:t>
            </a:fld>
            <a:endParaRPr lang="tr-TR" sz="1900"/>
          </a:p>
        </p:txBody>
      </p:sp>
      <p:pic>
        <p:nvPicPr>
          <p:cNvPr id="12" name="Resim 11" descr="metin, ekran görüntüsü, yazılım, multimedya içeren bir resim&#10;&#10;Yapay zeka tarafından oluşturulmuş içerik yanlış olabilir.">
            <a:extLst>
              <a:ext uri="{FF2B5EF4-FFF2-40B4-BE49-F238E27FC236}">
                <a16:creationId xmlns:a16="http://schemas.microsoft.com/office/drawing/2014/main" id="{6DD9030A-FBD0-012B-E17B-F4E498534EF3}"/>
              </a:ext>
            </a:extLst>
          </p:cNvPr>
          <p:cNvPicPr>
            <a:picLocks noChangeAspect="1"/>
          </p:cNvPicPr>
          <p:nvPr/>
        </p:nvPicPr>
        <p:blipFill>
          <a:blip r:embed="rId2"/>
          <a:srcRect l="-429" t="4096" r="215" b="77"/>
          <a:stretch>
            <a:fillRect/>
          </a:stretch>
        </p:blipFill>
        <p:spPr>
          <a:xfrm>
            <a:off x="5936322" y="686497"/>
            <a:ext cx="4145185" cy="5485005"/>
          </a:xfrm>
          <a:prstGeom prst="rect">
            <a:avLst/>
          </a:prstGeom>
        </p:spPr>
      </p:pic>
    </p:spTree>
    <p:extLst>
      <p:ext uri="{BB962C8B-B14F-4D97-AF65-F5344CB8AC3E}">
        <p14:creationId xmlns:p14="http://schemas.microsoft.com/office/powerpoint/2010/main" val="1351032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EB360-A4A8-65F3-CA66-4565B46E90BF}"/>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3AC35265-EA2C-7055-1DC9-3564EC38EF71}"/>
              </a:ext>
            </a:extLst>
          </p:cNvPr>
          <p:cNvSpPr>
            <a:spLocks noGrp="1"/>
          </p:cNvSpPr>
          <p:nvPr>
            <p:ph type="title"/>
          </p:nvPr>
        </p:nvSpPr>
        <p:spPr>
          <a:xfrm>
            <a:off x="838200" y="365125"/>
            <a:ext cx="10515600" cy="1325563"/>
          </a:xfrm>
        </p:spPr>
        <p:txBody>
          <a:bodyPr anchor="ctr">
            <a:normAutofit/>
          </a:bodyPr>
          <a:lstStyle/>
          <a:p>
            <a:r>
              <a:rPr lang="en-US" b="1"/>
              <a:t>Why Do We Need Better Passwords?</a:t>
            </a:r>
            <a:endParaRPr lang="en-US"/>
          </a:p>
        </p:txBody>
      </p:sp>
      <p:sp>
        <p:nvSpPr>
          <p:cNvPr id="3" name="İçerik Yer Tutucusu 2">
            <a:extLst>
              <a:ext uri="{FF2B5EF4-FFF2-40B4-BE49-F238E27FC236}">
                <a16:creationId xmlns:a16="http://schemas.microsoft.com/office/drawing/2014/main" id="{37A5AD2C-DC54-B4EA-39AD-E7641F228124}"/>
              </a:ext>
            </a:extLst>
          </p:cNvPr>
          <p:cNvSpPr>
            <a:spLocks noGrp="1"/>
          </p:cNvSpPr>
          <p:nvPr>
            <p:ph sz="half" idx="1"/>
          </p:nvPr>
        </p:nvSpPr>
        <p:spPr>
          <a:xfrm>
            <a:off x="838200" y="1825625"/>
            <a:ext cx="5181600" cy="4351338"/>
          </a:xfrm>
        </p:spPr>
        <p:txBody>
          <a:bodyPr>
            <a:normAutofit/>
          </a:bodyPr>
          <a:lstStyle/>
          <a:p>
            <a:pPr>
              <a:buNone/>
            </a:pPr>
            <a:r>
              <a:rPr lang="en-US" sz="1800" b="1" dirty="0"/>
              <a:t>Problem Overview</a:t>
            </a:r>
            <a:endParaRPr lang="en-US" sz="1800" dirty="0"/>
          </a:p>
          <a:p>
            <a:pPr>
              <a:buFont typeface="Arial" panose="020B0604020202020204" pitchFamily="34" charset="0"/>
              <a:buChar char="•"/>
            </a:pPr>
            <a:r>
              <a:rPr lang="en-US" sz="1800" dirty="0"/>
              <a:t>Most users reuse weak, predictable passwords like "123456" or their birthdate.</a:t>
            </a:r>
          </a:p>
          <a:p>
            <a:pPr>
              <a:buFont typeface="Arial" panose="020B0604020202020204" pitchFamily="34" charset="0"/>
              <a:buChar char="•"/>
            </a:pPr>
            <a:r>
              <a:rPr lang="en-US" sz="1800" dirty="0"/>
              <a:t>Complex passwords are secure but difficult to remember.</a:t>
            </a:r>
          </a:p>
          <a:p>
            <a:pPr>
              <a:buFont typeface="Arial" panose="020B0604020202020204" pitchFamily="34" charset="0"/>
              <a:buChar char="•"/>
            </a:pPr>
            <a:r>
              <a:rPr lang="en-US" sz="1800" dirty="0"/>
              <a:t>Weak passwords are vulnerable to attacks</a:t>
            </a:r>
            <a:r>
              <a:rPr lang="tr-TR" sz="1800" dirty="0"/>
              <a:t>.</a:t>
            </a:r>
          </a:p>
          <a:p>
            <a:pPr>
              <a:buFont typeface="Arial" panose="020B0604020202020204" pitchFamily="34" charset="0"/>
              <a:buChar char="•"/>
            </a:pPr>
            <a:endParaRPr lang="tr-TR" sz="1800" dirty="0"/>
          </a:p>
          <a:p>
            <a:pPr>
              <a:buNone/>
            </a:pPr>
            <a:r>
              <a:rPr lang="en-US" sz="1800" b="1" dirty="0"/>
              <a:t>Security Challenges</a:t>
            </a:r>
            <a:endParaRPr lang="en-US" sz="1800" dirty="0"/>
          </a:p>
          <a:p>
            <a:pPr>
              <a:buFont typeface="Arial" panose="020B0604020202020204" pitchFamily="34" charset="0"/>
              <a:buChar char="•"/>
            </a:pPr>
            <a:r>
              <a:rPr lang="en-US" sz="1800" dirty="0"/>
              <a:t>Human memory limitations conflict with secure password policies.</a:t>
            </a:r>
          </a:p>
          <a:p>
            <a:pPr>
              <a:buFont typeface="Arial" panose="020B0604020202020204" pitchFamily="34" charset="0"/>
              <a:buChar char="•"/>
            </a:pPr>
            <a:r>
              <a:rPr lang="en-US" sz="1800" dirty="0"/>
              <a:t>This creates a trade-off:</a:t>
            </a:r>
          </a:p>
          <a:p>
            <a:pPr marL="742950" lvl="1" indent="-285750">
              <a:buFont typeface="Arial" panose="020B0604020202020204" pitchFamily="34" charset="0"/>
              <a:buChar char="•"/>
            </a:pPr>
            <a:r>
              <a:rPr lang="en-US" sz="1800" dirty="0"/>
              <a:t>Strong passwords are forgotten.</a:t>
            </a:r>
          </a:p>
          <a:p>
            <a:pPr marL="742950" lvl="1" indent="-285750">
              <a:buFont typeface="Arial" panose="020B0604020202020204" pitchFamily="34" charset="0"/>
              <a:buChar char="•"/>
            </a:pPr>
            <a:r>
              <a:rPr lang="en-US" sz="1800" dirty="0"/>
              <a:t>Memorable passwords are weak.</a:t>
            </a:r>
          </a:p>
          <a:p>
            <a:pPr>
              <a:buFont typeface="Arial" panose="020B0604020202020204" pitchFamily="34" charset="0"/>
              <a:buChar char="•"/>
            </a:pPr>
            <a:endParaRPr lang="en-US" sz="1800" dirty="0"/>
          </a:p>
          <a:p>
            <a:pPr marL="0" indent="0">
              <a:buNone/>
            </a:pPr>
            <a:endParaRPr lang="en-US" sz="1800" dirty="0"/>
          </a:p>
        </p:txBody>
      </p:sp>
      <p:pic>
        <p:nvPicPr>
          <p:cNvPr id="6" name="Picture 5">
            <a:extLst>
              <a:ext uri="{FF2B5EF4-FFF2-40B4-BE49-F238E27FC236}">
                <a16:creationId xmlns:a16="http://schemas.microsoft.com/office/drawing/2014/main" id="{754040B3-2918-BEDC-FDEA-056C500402DF}"/>
              </a:ext>
            </a:extLst>
          </p:cNvPr>
          <p:cNvPicPr>
            <a:picLocks noChangeAspect="1"/>
          </p:cNvPicPr>
          <p:nvPr/>
        </p:nvPicPr>
        <p:blipFill>
          <a:blip r:embed="rId2"/>
          <a:srcRect l="2586" t="302" r="1369" b="-302"/>
          <a:stretch/>
        </p:blipFill>
        <p:spPr>
          <a:xfrm>
            <a:off x="8371840" y="1704199"/>
            <a:ext cx="2138844" cy="4472764"/>
          </a:xfrm>
          <a:prstGeom prst="rect">
            <a:avLst/>
          </a:prstGeom>
          <a:noFill/>
        </p:spPr>
      </p:pic>
      <p:sp>
        <p:nvSpPr>
          <p:cNvPr id="4" name="Slayt Numarası Yer Tutucusu 3">
            <a:extLst>
              <a:ext uri="{FF2B5EF4-FFF2-40B4-BE49-F238E27FC236}">
                <a16:creationId xmlns:a16="http://schemas.microsoft.com/office/drawing/2014/main" id="{82EC4429-0A07-078D-0D32-A1995AA88823}"/>
              </a:ext>
            </a:extLst>
          </p:cNvPr>
          <p:cNvSpPr>
            <a:spLocks noGrp="1"/>
          </p:cNvSpPr>
          <p:nvPr>
            <p:ph type="sldNum" sz="quarter" idx="12"/>
          </p:nvPr>
        </p:nvSpPr>
        <p:spPr>
          <a:xfrm>
            <a:off x="11388131" y="6510419"/>
            <a:ext cx="743465" cy="365125"/>
          </a:xfrm>
        </p:spPr>
        <p:txBody>
          <a:bodyPr anchor="ct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F5D97297-0B9E-4337-9DDF-CF41C1E0FB18}" type="slidenum">
              <a:rPr kumimoji="0" lang="tr-TR" sz="1900" b="1" i="0" u="none" strike="noStrike" kern="1200" cap="none" spc="0" normalizeH="0" baseline="0" noProof="0" smtClean="0">
                <a:ln>
                  <a:noFill/>
                </a:ln>
                <a:effectLst/>
                <a:uLnTx/>
                <a:uFillTx/>
              </a:rPr>
              <a:pPr marL="0" marR="0" lvl="0" indent="0" defTabSz="914400" rtl="0" eaLnBrk="1" fontAlgn="auto" latinLnBrk="0" hangingPunct="1">
                <a:lnSpc>
                  <a:spcPct val="90000"/>
                </a:lnSpc>
                <a:spcBef>
                  <a:spcPts val="0"/>
                </a:spcBef>
                <a:spcAft>
                  <a:spcPts val="600"/>
                </a:spcAft>
                <a:buClrTx/>
                <a:buSzTx/>
                <a:buFontTx/>
                <a:buNone/>
                <a:tabLst/>
                <a:defRPr/>
              </a:pPr>
              <a:t>3</a:t>
            </a:fld>
            <a:endParaRPr kumimoji="0" lang="tr-TR" sz="1900" b="1" i="0" u="none" strike="noStrike" kern="1200" cap="none" spc="0" normalizeH="0" baseline="0" noProof="0">
              <a:ln>
                <a:noFill/>
              </a:ln>
              <a:effectLst/>
              <a:uLnTx/>
              <a:uFillTx/>
            </a:endParaRPr>
          </a:p>
        </p:txBody>
      </p:sp>
    </p:spTree>
    <p:extLst>
      <p:ext uri="{BB962C8B-B14F-4D97-AF65-F5344CB8AC3E}">
        <p14:creationId xmlns:p14="http://schemas.microsoft.com/office/powerpoint/2010/main" val="634089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912C-44F3-4476-AEED-1A8416F931EF}"/>
              </a:ext>
            </a:extLst>
          </p:cNvPr>
          <p:cNvSpPr>
            <a:spLocks noGrp="1"/>
          </p:cNvSpPr>
          <p:nvPr>
            <p:ph type="title"/>
          </p:nvPr>
        </p:nvSpPr>
        <p:spPr>
          <a:xfrm>
            <a:off x="421702" y="121638"/>
            <a:ext cx="10515600" cy="724783"/>
          </a:xfrm>
        </p:spPr>
        <p:txBody>
          <a:bodyPr/>
          <a:lstStyle/>
          <a:p>
            <a:r>
              <a:rPr lang="tr-TR" b="1" dirty="0" err="1"/>
              <a:t>Literature</a:t>
            </a:r>
            <a:r>
              <a:rPr lang="tr-TR" b="1" dirty="0"/>
              <a:t> </a:t>
            </a:r>
            <a:r>
              <a:rPr lang="tr-TR" b="1" dirty="0" err="1"/>
              <a:t>Research</a:t>
            </a:r>
            <a:r>
              <a:rPr lang="tr-TR" b="1" dirty="0"/>
              <a:t> </a:t>
            </a:r>
            <a:r>
              <a:rPr lang="tr-TR" b="1" dirty="0" err="1"/>
              <a:t>vs</a:t>
            </a:r>
            <a:r>
              <a:rPr lang="tr-TR" b="1" dirty="0"/>
              <a:t> </a:t>
            </a:r>
            <a:r>
              <a:rPr lang="tr-TR" b="1" dirty="0" err="1"/>
              <a:t>Our</a:t>
            </a:r>
            <a:r>
              <a:rPr lang="tr-TR" b="1" dirty="0"/>
              <a:t> Project</a:t>
            </a:r>
          </a:p>
        </p:txBody>
      </p:sp>
      <p:sp>
        <p:nvSpPr>
          <p:cNvPr id="3" name="Content Placeholder 2">
            <a:extLst>
              <a:ext uri="{FF2B5EF4-FFF2-40B4-BE49-F238E27FC236}">
                <a16:creationId xmlns:a16="http://schemas.microsoft.com/office/drawing/2014/main" id="{7B4ADD53-352E-048E-3A92-991103C4813A}"/>
              </a:ext>
            </a:extLst>
          </p:cNvPr>
          <p:cNvSpPr>
            <a:spLocks noGrp="1"/>
          </p:cNvSpPr>
          <p:nvPr>
            <p:ph sz="half" idx="1"/>
          </p:nvPr>
        </p:nvSpPr>
        <p:spPr>
          <a:xfrm>
            <a:off x="6855113" y="4311490"/>
            <a:ext cx="5276475" cy="2108870"/>
          </a:xfrm>
        </p:spPr>
        <p:txBody>
          <a:bodyPr vert="horz" lIns="91440" tIns="45720" rIns="91440" bIns="45720" rtlCol="0" anchor="t">
            <a:noAutofit/>
          </a:bodyPr>
          <a:lstStyle/>
          <a:p>
            <a:pPr marL="0" indent="0" algn="ctr">
              <a:buNone/>
            </a:pPr>
            <a:r>
              <a:rPr lang="tr-TR" sz="1200" b="1" dirty="0"/>
              <a:t>My </a:t>
            </a:r>
            <a:r>
              <a:rPr lang="tr-TR" sz="1200" b="1" dirty="0" err="1"/>
              <a:t>System</a:t>
            </a:r>
            <a:endParaRPr lang="tr-TR" sz="1200" dirty="0">
              <a:ea typeface="Calibri"/>
              <a:cs typeface="Calibri"/>
            </a:endParaRPr>
          </a:p>
          <a:p>
            <a:r>
              <a:rPr lang="tr-TR" sz="1200" dirty="0" err="1">
                <a:ea typeface="+mn-lt"/>
                <a:cs typeface="+mn-lt"/>
              </a:rPr>
              <a:t>Emojis</a:t>
            </a:r>
            <a:r>
              <a:rPr lang="tr-TR" sz="1200" dirty="0">
                <a:ea typeface="+mn-lt"/>
                <a:cs typeface="+mn-lt"/>
              </a:rPr>
              <a:t> </a:t>
            </a:r>
            <a:r>
              <a:rPr lang="tr-TR" sz="1200" dirty="0" err="1">
                <a:ea typeface="+mn-lt"/>
                <a:cs typeface="+mn-lt"/>
              </a:rPr>
              <a:t>are</a:t>
            </a:r>
            <a:r>
              <a:rPr lang="tr-TR" sz="1200" dirty="0">
                <a:ea typeface="+mn-lt"/>
                <a:cs typeface="+mn-lt"/>
              </a:rPr>
              <a:t> </a:t>
            </a:r>
            <a:r>
              <a:rPr lang="tr-TR" sz="1200" dirty="0" err="1">
                <a:ea typeface="+mn-lt"/>
                <a:cs typeface="+mn-lt"/>
              </a:rPr>
              <a:t>used</a:t>
            </a:r>
            <a:r>
              <a:rPr lang="tr-TR" sz="1200" dirty="0">
                <a:ea typeface="+mn-lt"/>
                <a:cs typeface="+mn-lt"/>
              </a:rPr>
              <a:t> in </a:t>
            </a:r>
            <a:r>
              <a:rPr lang="tr-TR" sz="1200" dirty="0" err="1">
                <a:ea typeface="+mn-lt"/>
                <a:cs typeface="+mn-lt"/>
              </a:rPr>
              <a:t>password</a:t>
            </a:r>
            <a:r>
              <a:rPr lang="tr-TR" sz="1200" dirty="0">
                <a:ea typeface="+mn-lt"/>
                <a:cs typeface="+mn-lt"/>
              </a:rPr>
              <a:t> </a:t>
            </a:r>
            <a:r>
              <a:rPr lang="tr-TR" sz="1200" dirty="0" err="1">
                <a:ea typeface="+mn-lt"/>
                <a:cs typeface="+mn-lt"/>
              </a:rPr>
              <a:t>generation</a:t>
            </a:r>
            <a:r>
              <a:rPr lang="tr-TR" sz="1200" dirty="0">
                <a:ea typeface="+mn-lt"/>
                <a:cs typeface="+mn-lt"/>
              </a:rPr>
              <a:t> </a:t>
            </a:r>
            <a:r>
              <a:rPr lang="tr-TR" sz="1200" dirty="0" err="1">
                <a:ea typeface="+mn-lt"/>
                <a:cs typeface="+mn-lt"/>
              </a:rPr>
              <a:t>based</a:t>
            </a:r>
            <a:r>
              <a:rPr lang="tr-TR" sz="1200" dirty="0">
                <a:ea typeface="+mn-lt"/>
                <a:cs typeface="+mn-lt"/>
              </a:rPr>
              <a:t> on </a:t>
            </a:r>
            <a:r>
              <a:rPr lang="tr-TR" sz="1200" dirty="0" err="1">
                <a:ea typeface="+mn-lt"/>
                <a:cs typeface="+mn-lt"/>
              </a:rPr>
              <a:t>semantic</a:t>
            </a:r>
            <a:r>
              <a:rPr lang="tr-TR" sz="1200" dirty="0">
                <a:ea typeface="+mn-lt"/>
                <a:cs typeface="+mn-lt"/>
              </a:rPr>
              <a:t> </a:t>
            </a:r>
            <a:r>
              <a:rPr lang="tr-TR" sz="1200" dirty="0" err="1">
                <a:ea typeface="+mn-lt"/>
                <a:cs typeface="+mn-lt"/>
              </a:rPr>
              <a:t>context</a:t>
            </a:r>
            <a:r>
              <a:rPr lang="tr-TR" sz="1200" dirty="0">
                <a:ea typeface="+mn-lt"/>
                <a:cs typeface="+mn-lt"/>
              </a:rPr>
              <a:t>.</a:t>
            </a:r>
            <a:endParaRPr lang="tr-TR" sz="1200" dirty="0">
              <a:ea typeface="Calibri"/>
              <a:cs typeface="Calibri"/>
            </a:endParaRPr>
          </a:p>
          <a:p>
            <a:r>
              <a:rPr lang="tr-TR" sz="1200" dirty="0" err="1">
                <a:ea typeface="+mn-lt"/>
                <a:cs typeface="+mn-lt"/>
              </a:rPr>
              <a:t>The</a:t>
            </a:r>
            <a:r>
              <a:rPr lang="tr-TR" sz="1200" dirty="0">
                <a:ea typeface="+mn-lt"/>
                <a:cs typeface="+mn-lt"/>
              </a:rPr>
              <a:t> </a:t>
            </a:r>
            <a:r>
              <a:rPr lang="tr-TR" sz="1200" dirty="0" err="1">
                <a:ea typeface="+mn-lt"/>
                <a:cs typeface="+mn-lt"/>
              </a:rPr>
              <a:t>user's</a:t>
            </a:r>
            <a:r>
              <a:rPr lang="tr-TR" sz="1200" dirty="0">
                <a:ea typeface="+mn-lt"/>
                <a:cs typeface="+mn-lt"/>
              </a:rPr>
              <a:t> </a:t>
            </a:r>
            <a:r>
              <a:rPr lang="tr-TR" sz="1200" dirty="0" err="1">
                <a:ea typeface="+mn-lt"/>
                <a:cs typeface="+mn-lt"/>
              </a:rPr>
              <a:t>input</a:t>
            </a:r>
            <a:r>
              <a:rPr lang="tr-TR" sz="1200" dirty="0">
                <a:ea typeface="+mn-lt"/>
                <a:cs typeface="+mn-lt"/>
              </a:rPr>
              <a:t> is </a:t>
            </a:r>
            <a:r>
              <a:rPr lang="tr-TR" sz="1200" dirty="0" err="1">
                <a:ea typeface="+mn-lt"/>
                <a:cs typeface="+mn-lt"/>
              </a:rPr>
              <a:t>analyzed</a:t>
            </a:r>
            <a:r>
              <a:rPr lang="tr-TR" sz="1200" dirty="0">
                <a:ea typeface="+mn-lt"/>
                <a:cs typeface="+mn-lt"/>
              </a:rPr>
              <a:t> </a:t>
            </a:r>
            <a:r>
              <a:rPr lang="tr-TR" sz="1200" dirty="0" err="1">
                <a:ea typeface="+mn-lt"/>
                <a:cs typeface="+mn-lt"/>
              </a:rPr>
              <a:t>using</a:t>
            </a:r>
            <a:r>
              <a:rPr lang="tr-TR" sz="1200" dirty="0">
                <a:ea typeface="+mn-lt"/>
                <a:cs typeface="+mn-lt"/>
              </a:rPr>
              <a:t> NLP </a:t>
            </a:r>
            <a:r>
              <a:rPr lang="tr-TR" sz="1200" dirty="0" err="1">
                <a:ea typeface="+mn-lt"/>
                <a:cs typeface="+mn-lt"/>
              </a:rPr>
              <a:t>to</a:t>
            </a:r>
            <a:r>
              <a:rPr lang="tr-TR" sz="1200" dirty="0">
                <a:ea typeface="+mn-lt"/>
                <a:cs typeface="+mn-lt"/>
              </a:rPr>
              <a:t> </a:t>
            </a:r>
            <a:r>
              <a:rPr lang="tr-TR" sz="1200" dirty="0" err="1">
                <a:ea typeface="+mn-lt"/>
                <a:cs typeface="+mn-lt"/>
              </a:rPr>
              <a:t>extract</a:t>
            </a:r>
            <a:r>
              <a:rPr lang="tr-TR" sz="1200" dirty="0">
                <a:ea typeface="+mn-lt"/>
                <a:cs typeface="+mn-lt"/>
              </a:rPr>
              <a:t> </a:t>
            </a:r>
            <a:r>
              <a:rPr lang="tr-TR" sz="1200" dirty="0" err="1">
                <a:ea typeface="+mn-lt"/>
                <a:cs typeface="+mn-lt"/>
              </a:rPr>
              <a:t>subject-verb-object</a:t>
            </a:r>
            <a:r>
              <a:rPr lang="tr-TR" sz="1200" dirty="0">
                <a:ea typeface="+mn-lt"/>
                <a:cs typeface="+mn-lt"/>
              </a:rPr>
              <a:t> </a:t>
            </a:r>
            <a:r>
              <a:rPr lang="tr-TR" sz="1200" dirty="0" err="1">
                <a:ea typeface="+mn-lt"/>
                <a:cs typeface="+mn-lt"/>
              </a:rPr>
              <a:t>structure</a:t>
            </a:r>
            <a:r>
              <a:rPr lang="tr-TR" sz="1200" dirty="0">
                <a:ea typeface="+mn-lt"/>
                <a:cs typeface="+mn-lt"/>
              </a:rPr>
              <a:t>.</a:t>
            </a:r>
            <a:endParaRPr lang="tr-TR" sz="1200" dirty="0">
              <a:ea typeface="Calibri"/>
              <a:cs typeface="Calibri"/>
            </a:endParaRPr>
          </a:p>
          <a:p>
            <a:r>
              <a:rPr lang="tr-TR" sz="1200" dirty="0" err="1">
                <a:ea typeface="+mn-lt"/>
                <a:cs typeface="+mn-lt"/>
              </a:rPr>
              <a:t>Each</a:t>
            </a:r>
            <a:r>
              <a:rPr lang="tr-TR" sz="1200" dirty="0">
                <a:ea typeface="+mn-lt"/>
                <a:cs typeface="+mn-lt"/>
              </a:rPr>
              <a:t> </a:t>
            </a:r>
            <a:r>
              <a:rPr lang="tr-TR" sz="1200" dirty="0" err="1">
                <a:ea typeface="+mn-lt"/>
                <a:cs typeface="+mn-lt"/>
              </a:rPr>
              <a:t>grammatical</a:t>
            </a:r>
            <a:r>
              <a:rPr lang="tr-TR" sz="1200" dirty="0">
                <a:ea typeface="+mn-lt"/>
                <a:cs typeface="+mn-lt"/>
              </a:rPr>
              <a:t> role is </a:t>
            </a:r>
            <a:r>
              <a:rPr lang="tr-TR" sz="1200" dirty="0" err="1">
                <a:ea typeface="+mn-lt"/>
                <a:cs typeface="+mn-lt"/>
              </a:rPr>
              <a:t>matched</a:t>
            </a:r>
            <a:r>
              <a:rPr lang="tr-TR" sz="1200" dirty="0">
                <a:ea typeface="+mn-lt"/>
                <a:cs typeface="+mn-lt"/>
              </a:rPr>
              <a:t> </a:t>
            </a:r>
            <a:r>
              <a:rPr lang="tr-TR" sz="1200" dirty="0" err="1">
                <a:ea typeface="+mn-lt"/>
                <a:cs typeface="+mn-lt"/>
              </a:rPr>
              <a:t>with</a:t>
            </a:r>
            <a:r>
              <a:rPr lang="tr-TR" sz="1200" dirty="0">
                <a:ea typeface="+mn-lt"/>
                <a:cs typeface="+mn-lt"/>
              </a:rPr>
              <a:t> a </a:t>
            </a:r>
            <a:r>
              <a:rPr lang="tr-TR" sz="1200" dirty="0" err="1">
                <a:ea typeface="+mn-lt"/>
                <a:cs typeface="+mn-lt"/>
              </a:rPr>
              <a:t>semantically</a:t>
            </a:r>
            <a:r>
              <a:rPr lang="tr-TR" sz="1200" dirty="0">
                <a:ea typeface="+mn-lt"/>
                <a:cs typeface="+mn-lt"/>
              </a:rPr>
              <a:t> </a:t>
            </a:r>
            <a:r>
              <a:rPr lang="tr-TR" sz="1200" dirty="0" err="1">
                <a:ea typeface="+mn-lt"/>
                <a:cs typeface="+mn-lt"/>
              </a:rPr>
              <a:t>appropriate</a:t>
            </a:r>
            <a:r>
              <a:rPr lang="tr-TR" sz="1200" dirty="0">
                <a:ea typeface="+mn-lt"/>
                <a:cs typeface="+mn-lt"/>
              </a:rPr>
              <a:t> emoji.</a:t>
            </a:r>
            <a:endParaRPr lang="tr-TR" sz="1200" dirty="0">
              <a:ea typeface="Calibri"/>
              <a:cs typeface="Calibri"/>
            </a:endParaRPr>
          </a:p>
          <a:p>
            <a:r>
              <a:rPr lang="tr-TR" sz="1200" dirty="0">
                <a:ea typeface="+mn-lt"/>
                <a:cs typeface="+mn-lt"/>
              </a:rPr>
              <a:t>Security is </a:t>
            </a:r>
            <a:r>
              <a:rPr lang="tr-TR" sz="1200" dirty="0" err="1">
                <a:ea typeface="+mn-lt"/>
                <a:cs typeface="+mn-lt"/>
              </a:rPr>
              <a:t>verified</a:t>
            </a:r>
            <a:r>
              <a:rPr lang="tr-TR" sz="1200" dirty="0">
                <a:ea typeface="+mn-lt"/>
                <a:cs typeface="+mn-lt"/>
              </a:rPr>
              <a:t> </a:t>
            </a:r>
            <a:r>
              <a:rPr lang="tr-TR" sz="1200" dirty="0" err="1">
                <a:ea typeface="+mn-lt"/>
                <a:cs typeface="+mn-lt"/>
              </a:rPr>
              <a:t>through</a:t>
            </a:r>
            <a:r>
              <a:rPr lang="tr-TR" sz="1200" dirty="0">
                <a:ea typeface="+mn-lt"/>
                <a:cs typeface="+mn-lt"/>
              </a:rPr>
              <a:t> </a:t>
            </a:r>
            <a:r>
              <a:rPr lang="tr-TR" sz="1200" dirty="0" err="1">
                <a:ea typeface="+mn-lt"/>
                <a:cs typeface="+mn-lt"/>
              </a:rPr>
              <a:t>randomness</a:t>
            </a:r>
            <a:r>
              <a:rPr lang="tr-TR" sz="1200" dirty="0">
                <a:ea typeface="+mn-lt"/>
                <a:cs typeface="+mn-lt"/>
              </a:rPr>
              <a:t> </a:t>
            </a:r>
            <a:r>
              <a:rPr lang="tr-TR" sz="1200" dirty="0" err="1">
                <a:ea typeface="+mn-lt"/>
                <a:cs typeface="+mn-lt"/>
              </a:rPr>
              <a:t>and</a:t>
            </a:r>
            <a:r>
              <a:rPr lang="tr-TR" sz="1200" dirty="0">
                <a:ea typeface="+mn-lt"/>
                <a:cs typeface="+mn-lt"/>
              </a:rPr>
              <a:t> </a:t>
            </a:r>
            <a:r>
              <a:rPr lang="tr-TR" sz="1200" dirty="0" err="1">
                <a:ea typeface="+mn-lt"/>
                <a:cs typeface="+mn-lt"/>
              </a:rPr>
              <a:t>brute-force</a:t>
            </a:r>
            <a:r>
              <a:rPr lang="tr-TR" sz="1200" dirty="0">
                <a:ea typeface="+mn-lt"/>
                <a:cs typeface="+mn-lt"/>
              </a:rPr>
              <a:t> </a:t>
            </a:r>
            <a:r>
              <a:rPr lang="tr-TR" sz="1200" dirty="0" err="1">
                <a:ea typeface="+mn-lt"/>
                <a:cs typeface="+mn-lt"/>
              </a:rPr>
              <a:t>resistance</a:t>
            </a:r>
            <a:r>
              <a:rPr lang="tr-TR" sz="1200" dirty="0">
                <a:ea typeface="+mn-lt"/>
                <a:cs typeface="+mn-lt"/>
              </a:rPr>
              <a:t> </a:t>
            </a:r>
            <a:r>
              <a:rPr lang="tr-TR" sz="1200" dirty="0" err="1">
                <a:ea typeface="+mn-lt"/>
                <a:cs typeface="+mn-lt"/>
              </a:rPr>
              <a:t>tests</a:t>
            </a:r>
            <a:r>
              <a:rPr lang="tr-TR" sz="1200" dirty="0">
                <a:ea typeface="+mn-lt"/>
                <a:cs typeface="+mn-lt"/>
              </a:rPr>
              <a:t>.</a:t>
            </a:r>
            <a:endParaRPr lang="tr-TR" sz="1200" dirty="0">
              <a:ea typeface="Calibri"/>
              <a:cs typeface="Calibri"/>
            </a:endParaRPr>
          </a:p>
          <a:p>
            <a:r>
              <a:rPr lang="tr-TR" sz="1200" dirty="0" err="1">
                <a:ea typeface="+mn-lt"/>
                <a:cs typeface="+mn-lt"/>
              </a:rPr>
              <a:t>If</a:t>
            </a:r>
            <a:r>
              <a:rPr lang="tr-TR" sz="1200" dirty="0">
                <a:ea typeface="+mn-lt"/>
                <a:cs typeface="+mn-lt"/>
              </a:rPr>
              <a:t> </a:t>
            </a:r>
            <a:r>
              <a:rPr lang="tr-TR" sz="1200" dirty="0" err="1">
                <a:ea typeface="+mn-lt"/>
                <a:cs typeface="+mn-lt"/>
              </a:rPr>
              <a:t>character</a:t>
            </a:r>
            <a:r>
              <a:rPr lang="tr-TR" sz="1200" dirty="0">
                <a:ea typeface="+mn-lt"/>
                <a:cs typeface="+mn-lt"/>
              </a:rPr>
              <a:t> </a:t>
            </a:r>
            <a:r>
              <a:rPr lang="tr-TR" sz="1200" dirty="0" err="1">
                <a:ea typeface="+mn-lt"/>
                <a:cs typeface="+mn-lt"/>
              </a:rPr>
              <a:t>counts</a:t>
            </a:r>
            <a:r>
              <a:rPr lang="tr-TR" sz="1200" dirty="0">
                <a:ea typeface="+mn-lt"/>
                <a:cs typeface="+mn-lt"/>
              </a:rPr>
              <a:t> </a:t>
            </a:r>
            <a:r>
              <a:rPr lang="tr-TR" sz="1200" dirty="0" err="1">
                <a:ea typeface="+mn-lt"/>
                <a:cs typeface="+mn-lt"/>
              </a:rPr>
              <a:t>are</a:t>
            </a:r>
            <a:r>
              <a:rPr lang="tr-TR" sz="1200" dirty="0">
                <a:ea typeface="+mn-lt"/>
                <a:cs typeface="+mn-lt"/>
              </a:rPr>
              <a:t> </a:t>
            </a:r>
            <a:r>
              <a:rPr lang="tr-TR" sz="1200" dirty="0" err="1">
                <a:ea typeface="+mn-lt"/>
                <a:cs typeface="+mn-lt"/>
              </a:rPr>
              <a:t>insufficient</a:t>
            </a:r>
            <a:r>
              <a:rPr lang="tr-TR" sz="1200" dirty="0">
                <a:ea typeface="+mn-lt"/>
                <a:cs typeface="+mn-lt"/>
              </a:rPr>
              <a:t>, </a:t>
            </a:r>
            <a:r>
              <a:rPr lang="tr-TR" sz="1200" dirty="0" err="1">
                <a:ea typeface="+mn-lt"/>
                <a:cs typeface="+mn-lt"/>
              </a:rPr>
              <a:t>the</a:t>
            </a:r>
            <a:r>
              <a:rPr lang="tr-TR" sz="1200" dirty="0">
                <a:ea typeface="+mn-lt"/>
                <a:cs typeface="+mn-lt"/>
              </a:rPr>
              <a:t> </a:t>
            </a:r>
            <a:r>
              <a:rPr lang="tr-TR" sz="1200" dirty="0" err="1">
                <a:ea typeface="+mn-lt"/>
                <a:cs typeface="+mn-lt"/>
              </a:rPr>
              <a:t>system</a:t>
            </a:r>
            <a:r>
              <a:rPr lang="tr-TR" sz="1200" dirty="0">
                <a:ea typeface="+mn-lt"/>
                <a:cs typeface="+mn-lt"/>
              </a:rPr>
              <a:t> </a:t>
            </a:r>
            <a:r>
              <a:rPr lang="tr-TR" sz="1200" dirty="0" err="1">
                <a:ea typeface="+mn-lt"/>
                <a:cs typeface="+mn-lt"/>
              </a:rPr>
              <a:t>auto-completes</a:t>
            </a:r>
            <a:r>
              <a:rPr lang="tr-TR" sz="1200" dirty="0">
                <a:ea typeface="+mn-lt"/>
                <a:cs typeface="+mn-lt"/>
              </a:rPr>
              <a:t> </a:t>
            </a:r>
            <a:r>
              <a:rPr lang="tr-TR" sz="1200" dirty="0" err="1">
                <a:ea typeface="+mn-lt"/>
                <a:cs typeface="+mn-lt"/>
              </a:rPr>
              <a:t>the</a:t>
            </a:r>
            <a:r>
              <a:rPr lang="tr-TR" sz="1200" dirty="0">
                <a:ea typeface="+mn-lt"/>
                <a:cs typeface="+mn-lt"/>
              </a:rPr>
              <a:t> rest.</a:t>
            </a:r>
            <a:endParaRPr lang="tr-TR" sz="1200" dirty="0">
              <a:ea typeface="Calibri"/>
              <a:cs typeface="Calibri"/>
            </a:endParaRPr>
          </a:p>
          <a:p>
            <a:r>
              <a:rPr lang="tr-TR" sz="1200" dirty="0" err="1">
                <a:ea typeface="+mn-lt"/>
                <a:cs typeface="+mn-lt"/>
              </a:rPr>
              <a:t>Result</a:t>
            </a:r>
            <a:r>
              <a:rPr lang="tr-TR" sz="1200" dirty="0">
                <a:ea typeface="+mn-lt"/>
                <a:cs typeface="+mn-lt"/>
              </a:rPr>
              <a:t>: </a:t>
            </a:r>
            <a:r>
              <a:rPr lang="tr-TR" sz="1200" dirty="0" err="1">
                <a:ea typeface="+mn-lt"/>
                <a:cs typeface="+mn-lt"/>
              </a:rPr>
              <a:t>Meaningful</a:t>
            </a:r>
            <a:r>
              <a:rPr lang="tr-TR" sz="1200" dirty="0">
                <a:ea typeface="+mn-lt"/>
                <a:cs typeface="+mn-lt"/>
              </a:rPr>
              <a:t>, hard-</a:t>
            </a:r>
            <a:r>
              <a:rPr lang="tr-TR" sz="1200" dirty="0" err="1">
                <a:ea typeface="+mn-lt"/>
                <a:cs typeface="+mn-lt"/>
              </a:rPr>
              <a:t>to</a:t>
            </a:r>
            <a:r>
              <a:rPr lang="tr-TR" sz="1200" dirty="0">
                <a:ea typeface="+mn-lt"/>
                <a:cs typeface="+mn-lt"/>
              </a:rPr>
              <a:t>-</a:t>
            </a:r>
            <a:r>
              <a:rPr lang="tr-TR" sz="1200" dirty="0" err="1">
                <a:ea typeface="+mn-lt"/>
                <a:cs typeface="+mn-lt"/>
              </a:rPr>
              <a:t>crack</a:t>
            </a:r>
            <a:r>
              <a:rPr lang="tr-TR" sz="1200" dirty="0">
                <a:ea typeface="+mn-lt"/>
                <a:cs typeface="+mn-lt"/>
              </a:rPr>
              <a:t>, </a:t>
            </a:r>
            <a:r>
              <a:rPr lang="tr-TR" sz="1200" dirty="0" err="1">
                <a:ea typeface="+mn-lt"/>
                <a:cs typeface="+mn-lt"/>
              </a:rPr>
              <a:t>and</a:t>
            </a:r>
            <a:r>
              <a:rPr lang="tr-TR" sz="1200" dirty="0">
                <a:ea typeface="+mn-lt"/>
                <a:cs typeface="+mn-lt"/>
              </a:rPr>
              <a:t> </a:t>
            </a:r>
            <a:r>
              <a:rPr lang="tr-TR" sz="1200" dirty="0" err="1">
                <a:ea typeface="+mn-lt"/>
                <a:cs typeface="+mn-lt"/>
              </a:rPr>
              <a:t>personalized</a:t>
            </a:r>
            <a:r>
              <a:rPr lang="tr-TR" sz="1200" dirty="0">
                <a:ea typeface="+mn-lt"/>
                <a:cs typeface="+mn-lt"/>
              </a:rPr>
              <a:t> </a:t>
            </a:r>
            <a:r>
              <a:rPr lang="tr-TR" sz="1200" dirty="0" err="1">
                <a:ea typeface="+mn-lt"/>
                <a:cs typeface="+mn-lt"/>
              </a:rPr>
              <a:t>passwords</a:t>
            </a:r>
            <a:r>
              <a:rPr lang="tr-TR" sz="1200" dirty="0">
                <a:ea typeface="+mn-lt"/>
                <a:cs typeface="+mn-lt"/>
              </a:rPr>
              <a:t> </a:t>
            </a:r>
            <a:r>
              <a:rPr lang="tr-TR" sz="1200" dirty="0" err="1">
                <a:ea typeface="+mn-lt"/>
                <a:cs typeface="+mn-lt"/>
              </a:rPr>
              <a:t>are</a:t>
            </a:r>
            <a:r>
              <a:rPr lang="tr-TR" sz="1200" dirty="0">
                <a:ea typeface="+mn-lt"/>
                <a:cs typeface="+mn-lt"/>
              </a:rPr>
              <a:t> </a:t>
            </a:r>
            <a:r>
              <a:rPr lang="tr-TR" sz="1200" dirty="0" err="1">
                <a:ea typeface="+mn-lt"/>
                <a:cs typeface="+mn-lt"/>
              </a:rPr>
              <a:t>generated</a:t>
            </a:r>
            <a:r>
              <a:rPr lang="tr-TR" sz="1200" dirty="0">
                <a:ea typeface="+mn-lt"/>
                <a:cs typeface="+mn-lt"/>
              </a:rPr>
              <a:t>.</a:t>
            </a:r>
            <a:endParaRPr lang="tr-TR" sz="1200" dirty="0"/>
          </a:p>
          <a:p>
            <a:pPr marL="0" indent="0">
              <a:buNone/>
            </a:pPr>
            <a:endParaRPr lang="tr-TR" sz="1600" dirty="0">
              <a:ea typeface="Calibri"/>
              <a:cs typeface="Calibri"/>
            </a:endParaRPr>
          </a:p>
        </p:txBody>
      </p:sp>
      <p:sp>
        <p:nvSpPr>
          <p:cNvPr id="5" name="Slide Number Placeholder 4">
            <a:extLst>
              <a:ext uri="{FF2B5EF4-FFF2-40B4-BE49-F238E27FC236}">
                <a16:creationId xmlns:a16="http://schemas.microsoft.com/office/drawing/2014/main" id="{E27CE728-C3A6-7B71-AE40-635E2A4A6287}"/>
              </a:ext>
            </a:extLst>
          </p:cNvPr>
          <p:cNvSpPr>
            <a:spLocks noGrp="1"/>
          </p:cNvSpPr>
          <p:nvPr>
            <p:ph type="sldNum" sz="quarter" idx="12"/>
          </p:nvPr>
        </p:nvSpPr>
        <p:spPr/>
        <p:txBody>
          <a:bodyPr/>
          <a:lstStyle/>
          <a:p>
            <a:fld id="{F5D97297-0B9E-4337-9DDF-CF41C1E0FB18}" type="slidenum">
              <a:rPr lang="tr-TR" smtClean="0"/>
              <a:t>4</a:t>
            </a:fld>
            <a:endParaRPr lang="tr-TR"/>
          </a:p>
        </p:txBody>
      </p:sp>
      <p:pic>
        <p:nvPicPr>
          <p:cNvPr id="7" name="Content Placeholder 6" descr="metin, ekran görüntüsü, logo, yazı tipi içeren bir resim&#10;&#10;Yapay zeka tarafından oluşturulmuş içerik yanlış olabilir.">
            <a:extLst>
              <a:ext uri="{FF2B5EF4-FFF2-40B4-BE49-F238E27FC236}">
                <a16:creationId xmlns:a16="http://schemas.microsoft.com/office/drawing/2014/main" id="{ACBE8BE7-4C8A-3F58-FFBA-1072388776BB}"/>
              </a:ext>
            </a:extLst>
          </p:cNvPr>
          <p:cNvPicPr>
            <a:picLocks noGrp="1" noChangeAspect="1"/>
          </p:cNvPicPr>
          <p:nvPr>
            <p:ph sz="half" idx="2"/>
          </p:nvPr>
        </p:nvPicPr>
        <p:blipFill>
          <a:blip r:embed="rId2"/>
          <a:stretch>
            <a:fillRect/>
          </a:stretch>
        </p:blipFill>
        <p:spPr>
          <a:xfrm>
            <a:off x="726478" y="901458"/>
            <a:ext cx="2375646" cy="3352237"/>
          </a:xfrm>
        </p:spPr>
      </p:pic>
      <p:pic>
        <p:nvPicPr>
          <p:cNvPr id="8" name="Resim 7" descr="metin, ekran görüntüsü, yazı tipi, sayı, numara içeren bir resim&#10;&#10;Yapay zeka tarafından oluşturulmuş içerik yanlış olabilir.">
            <a:extLst>
              <a:ext uri="{FF2B5EF4-FFF2-40B4-BE49-F238E27FC236}">
                <a16:creationId xmlns:a16="http://schemas.microsoft.com/office/drawing/2014/main" id="{E8AD9B39-500C-0ECF-DD42-F5A3143CC43D}"/>
              </a:ext>
            </a:extLst>
          </p:cNvPr>
          <p:cNvPicPr>
            <a:picLocks noChangeAspect="1"/>
          </p:cNvPicPr>
          <p:nvPr/>
        </p:nvPicPr>
        <p:blipFill>
          <a:blip r:embed="rId3"/>
          <a:stretch>
            <a:fillRect/>
          </a:stretch>
        </p:blipFill>
        <p:spPr>
          <a:xfrm>
            <a:off x="8354039" y="843316"/>
            <a:ext cx="2376489" cy="3378115"/>
          </a:xfrm>
          <a:prstGeom prst="rect">
            <a:avLst/>
          </a:prstGeom>
        </p:spPr>
      </p:pic>
      <p:pic>
        <p:nvPicPr>
          <p:cNvPr id="10" name="Resim 9" descr="metin, ekran görüntüsü, yazı tipi, logo içeren bir resim&#10;&#10;Yapay zeka tarafından oluşturulmuş içerik yanlış olabilir.">
            <a:extLst>
              <a:ext uri="{FF2B5EF4-FFF2-40B4-BE49-F238E27FC236}">
                <a16:creationId xmlns:a16="http://schemas.microsoft.com/office/drawing/2014/main" id="{AAF8A33C-3E73-60C1-67BE-66A372F1443C}"/>
              </a:ext>
            </a:extLst>
          </p:cNvPr>
          <p:cNvPicPr>
            <a:picLocks noChangeAspect="1"/>
          </p:cNvPicPr>
          <p:nvPr/>
        </p:nvPicPr>
        <p:blipFill>
          <a:blip r:embed="rId4"/>
          <a:srcRect l="1967" t="-1017" r="160" b="688"/>
          <a:stretch>
            <a:fillRect/>
          </a:stretch>
        </p:blipFill>
        <p:spPr>
          <a:xfrm>
            <a:off x="4065842" y="846421"/>
            <a:ext cx="2390013" cy="3378115"/>
          </a:xfrm>
          <a:prstGeom prst="rect">
            <a:avLst/>
          </a:prstGeom>
        </p:spPr>
      </p:pic>
      <p:sp>
        <p:nvSpPr>
          <p:cNvPr id="11" name="TextBox 10">
            <a:extLst>
              <a:ext uri="{FF2B5EF4-FFF2-40B4-BE49-F238E27FC236}">
                <a16:creationId xmlns:a16="http://schemas.microsoft.com/office/drawing/2014/main" id="{646D711F-BF8A-98C0-E6E1-790F5F9CCDB2}"/>
              </a:ext>
            </a:extLst>
          </p:cNvPr>
          <p:cNvSpPr txBox="1"/>
          <p:nvPr/>
        </p:nvSpPr>
        <p:spPr>
          <a:xfrm>
            <a:off x="185704" y="4311490"/>
            <a:ext cx="3324274" cy="1569660"/>
          </a:xfrm>
          <a:prstGeom prst="rect">
            <a:avLst/>
          </a:prstGeom>
          <a:noFill/>
        </p:spPr>
        <p:txBody>
          <a:bodyPr wrap="square">
            <a:spAutoFit/>
          </a:bodyPr>
          <a:lstStyle/>
          <a:p>
            <a:pPr marL="0" indent="0" algn="ctr">
              <a:buNone/>
            </a:pPr>
            <a:r>
              <a:rPr lang="tr-TR" sz="1200" b="1" dirty="0" err="1"/>
              <a:t>EmojiAuth</a:t>
            </a:r>
            <a:r>
              <a:rPr lang="tr-TR" sz="1200" b="1" dirty="0"/>
              <a:t> (</a:t>
            </a:r>
            <a:r>
              <a:rPr lang="tr-TR" sz="1200" b="1" dirty="0" err="1"/>
              <a:t>Golla</a:t>
            </a:r>
            <a:r>
              <a:rPr lang="tr-TR" sz="1200" b="1" dirty="0"/>
              <a:t> &amp; </a:t>
            </a:r>
            <a:r>
              <a:rPr lang="tr-TR" sz="1200" b="1" dirty="0" err="1"/>
              <a:t>Dürmuth</a:t>
            </a:r>
            <a:r>
              <a:rPr lang="tr-TR" sz="1200" b="1" dirty="0"/>
              <a:t>, 2017)</a:t>
            </a:r>
            <a:endParaRPr lang="tr-TR" sz="1200" dirty="0">
              <a:ea typeface="Calibri"/>
              <a:cs typeface="Calibri"/>
            </a:endParaRPr>
          </a:p>
          <a:p>
            <a:pPr marL="171450" indent="-171450" algn="just">
              <a:buFont typeface="Arial" panose="020B0604020202020204" pitchFamily="34" charset="0"/>
              <a:buChar char="•"/>
            </a:pPr>
            <a:r>
              <a:rPr lang="tr-TR" sz="1200" dirty="0" err="1">
                <a:ea typeface="+mn-lt"/>
                <a:cs typeface="+mn-lt"/>
              </a:rPr>
              <a:t>Emojis</a:t>
            </a:r>
            <a:r>
              <a:rPr lang="tr-TR" sz="1200" dirty="0">
                <a:ea typeface="+mn-lt"/>
                <a:cs typeface="+mn-lt"/>
              </a:rPr>
              <a:t> </a:t>
            </a:r>
            <a:r>
              <a:rPr lang="tr-TR" sz="1200" dirty="0" err="1">
                <a:ea typeface="+mn-lt"/>
                <a:cs typeface="+mn-lt"/>
              </a:rPr>
              <a:t>are</a:t>
            </a:r>
            <a:r>
              <a:rPr lang="tr-TR" sz="1200" dirty="0">
                <a:ea typeface="+mn-lt"/>
                <a:cs typeface="+mn-lt"/>
              </a:rPr>
              <a:t> </a:t>
            </a:r>
            <a:r>
              <a:rPr lang="tr-TR" sz="1200" dirty="0" err="1">
                <a:ea typeface="+mn-lt"/>
                <a:cs typeface="+mn-lt"/>
              </a:rPr>
              <a:t>used</a:t>
            </a:r>
            <a:r>
              <a:rPr lang="tr-TR" sz="1200" dirty="0">
                <a:ea typeface="+mn-lt"/>
                <a:cs typeface="+mn-lt"/>
              </a:rPr>
              <a:t> as </a:t>
            </a:r>
            <a:r>
              <a:rPr lang="tr-TR" sz="1200" dirty="0" err="1">
                <a:ea typeface="+mn-lt"/>
                <a:cs typeface="+mn-lt"/>
              </a:rPr>
              <a:t>password</a:t>
            </a:r>
            <a:r>
              <a:rPr lang="tr-TR" sz="1200" dirty="0">
                <a:ea typeface="+mn-lt"/>
                <a:cs typeface="+mn-lt"/>
              </a:rPr>
              <a:t> </a:t>
            </a:r>
            <a:r>
              <a:rPr lang="tr-TR" sz="1200" dirty="0" err="1">
                <a:ea typeface="+mn-lt"/>
                <a:cs typeface="+mn-lt"/>
              </a:rPr>
              <a:t>combinations</a:t>
            </a:r>
            <a:r>
              <a:rPr lang="tr-TR" sz="1200" dirty="0">
                <a:ea typeface="+mn-lt"/>
                <a:cs typeface="+mn-lt"/>
              </a:rPr>
              <a:t>.</a:t>
            </a:r>
            <a:endParaRPr lang="tr-TR" sz="1200" dirty="0"/>
          </a:p>
          <a:p>
            <a:pPr marL="171450" indent="-171450" algn="just">
              <a:buFont typeface="Arial" panose="020B0604020202020204" pitchFamily="34" charset="0"/>
              <a:buChar char="•"/>
            </a:pPr>
            <a:r>
              <a:rPr lang="tr-TR" sz="1200" dirty="0" err="1">
                <a:ea typeface="+mn-lt"/>
                <a:cs typeface="+mn-lt"/>
              </a:rPr>
              <a:t>While</a:t>
            </a:r>
            <a:r>
              <a:rPr lang="tr-TR" sz="1200" dirty="0">
                <a:ea typeface="+mn-lt"/>
                <a:cs typeface="+mn-lt"/>
              </a:rPr>
              <a:t> they </a:t>
            </a:r>
            <a:r>
              <a:rPr lang="tr-TR" sz="1200" dirty="0" err="1">
                <a:ea typeface="+mn-lt"/>
                <a:cs typeface="+mn-lt"/>
              </a:rPr>
              <a:t>are</a:t>
            </a:r>
            <a:r>
              <a:rPr lang="tr-TR" sz="1200" dirty="0">
                <a:ea typeface="+mn-lt"/>
                <a:cs typeface="+mn-lt"/>
              </a:rPr>
              <a:t> </a:t>
            </a:r>
            <a:r>
              <a:rPr lang="tr-TR" sz="1200" dirty="0" err="1">
                <a:ea typeface="+mn-lt"/>
                <a:cs typeface="+mn-lt"/>
              </a:rPr>
              <a:t>highly</a:t>
            </a:r>
            <a:r>
              <a:rPr lang="tr-TR" sz="1200" dirty="0">
                <a:ea typeface="+mn-lt"/>
                <a:cs typeface="+mn-lt"/>
              </a:rPr>
              <a:t> </a:t>
            </a:r>
            <a:r>
              <a:rPr lang="tr-TR" sz="1200" dirty="0" err="1">
                <a:ea typeface="+mn-lt"/>
                <a:cs typeface="+mn-lt"/>
              </a:rPr>
              <a:t>memorable</a:t>
            </a:r>
            <a:r>
              <a:rPr lang="tr-TR" sz="1200" dirty="0">
                <a:ea typeface="+mn-lt"/>
                <a:cs typeface="+mn-lt"/>
              </a:rPr>
              <a:t> </a:t>
            </a:r>
            <a:r>
              <a:rPr lang="tr-TR" sz="1200" dirty="0" err="1">
                <a:ea typeface="+mn-lt"/>
                <a:cs typeface="+mn-lt"/>
              </a:rPr>
              <a:t>for</a:t>
            </a:r>
            <a:r>
              <a:rPr lang="tr-TR" sz="1200" dirty="0">
                <a:ea typeface="+mn-lt"/>
                <a:cs typeface="+mn-lt"/>
              </a:rPr>
              <a:t> </a:t>
            </a:r>
            <a:r>
              <a:rPr lang="tr-TR" sz="1200" dirty="0" err="1">
                <a:ea typeface="+mn-lt"/>
                <a:cs typeface="+mn-lt"/>
              </a:rPr>
              <a:t>users</a:t>
            </a:r>
            <a:r>
              <a:rPr lang="tr-TR" sz="1200" dirty="0">
                <a:ea typeface="+mn-lt"/>
                <a:cs typeface="+mn-lt"/>
              </a:rPr>
              <a:t>, </a:t>
            </a:r>
            <a:r>
              <a:rPr lang="tr-TR" sz="1200" dirty="0" err="1">
                <a:ea typeface="+mn-lt"/>
                <a:cs typeface="+mn-lt"/>
              </a:rPr>
              <a:t>some</a:t>
            </a:r>
            <a:r>
              <a:rPr lang="tr-TR" sz="1200" dirty="0">
                <a:ea typeface="+mn-lt"/>
                <a:cs typeface="+mn-lt"/>
              </a:rPr>
              <a:t> </a:t>
            </a:r>
            <a:r>
              <a:rPr lang="tr-TR" sz="1200" dirty="0" err="1">
                <a:ea typeface="+mn-lt"/>
                <a:cs typeface="+mn-lt"/>
              </a:rPr>
              <a:t>combinations</a:t>
            </a:r>
            <a:r>
              <a:rPr lang="tr-TR" sz="1200" dirty="0">
                <a:ea typeface="+mn-lt"/>
                <a:cs typeface="+mn-lt"/>
              </a:rPr>
              <a:t> </a:t>
            </a:r>
            <a:r>
              <a:rPr lang="tr-TR" sz="1200" dirty="0" err="1">
                <a:ea typeface="+mn-lt"/>
                <a:cs typeface="+mn-lt"/>
              </a:rPr>
              <a:t>may</a:t>
            </a:r>
            <a:r>
              <a:rPr lang="tr-TR" sz="1200" dirty="0">
                <a:ea typeface="+mn-lt"/>
                <a:cs typeface="+mn-lt"/>
              </a:rPr>
              <a:t> </a:t>
            </a:r>
            <a:r>
              <a:rPr lang="tr-TR" sz="1200" dirty="0" err="1">
                <a:ea typeface="+mn-lt"/>
                <a:cs typeface="+mn-lt"/>
              </a:rPr>
              <a:t>become</a:t>
            </a:r>
            <a:r>
              <a:rPr lang="tr-TR" sz="1200" dirty="0">
                <a:ea typeface="+mn-lt"/>
                <a:cs typeface="+mn-lt"/>
              </a:rPr>
              <a:t> </a:t>
            </a:r>
            <a:r>
              <a:rPr lang="tr-TR" sz="1200" dirty="0" err="1">
                <a:ea typeface="+mn-lt"/>
                <a:cs typeface="+mn-lt"/>
              </a:rPr>
              <a:t>predictable</a:t>
            </a:r>
            <a:r>
              <a:rPr lang="tr-TR" sz="1200" dirty="0">
                <a:ea typeface="+mn-lt"/>
                <a:cs typeface="+mn-lt"/>
              </a:rPr>
              <a:t>.</a:t>
            </a:r>
            <a:endParaRPr lang="tr-TR" sz="1200" dirty="0"/>
          </a:p>
          <a:p>
            <a:pPr marL="171450" indent="-171450" algn="just">
              <a:buFont typeface="Arial" panose="020B0604020202020204" pitchFamily="34" charset="0"/>
              <a:buChar char="•"/>
            </a:pPr>
            <a:r>
              <a:rPr lang="tr-TR" sz="1200" dirty="0" err="1">
                <a:ea typeface="+mn-lt"/>
                <a:cs typeface="+mn-lt"/>
              </a:rPr>
              <a:t>The</a:t>
            </a:r>
            <a:r>
              <a:rPr lang="tr-TR" sz="1200" dirty="0">
                <a:ea typeface="+mn-lt"/>
                <a:cs typeface="+mn-lt"/>
              </a:rPr>
              <a:t> </a:t>
            </a:r>
            <a:r>
              <a:rPr lang="tr-TR" sz="1200" dirty="0" err="1">
                <a:ea typeface="+mn-lt"/>
                <a:cs typeface="+mn-lt"/>
              </a:rPr>
              <a:t>study</a:t>
            </a:r>
            <a:r>
              <a:rPr lang="tr-TR" sz="1200" dirty="0">
                <a:ea typeface="+mn-lt"/>
                <a:cs typeface="+mn-lt"/>
              </a:rPr>
              <a:t> </a:t>
            </a:r>
            <a:r>
              <a:rPr lang="tr-TR" sz="1200" dirty="0" err="1">
                <a:ea typeface="+mn-lt"/>
                <a:cs typeface="+mn-lt"/>
              </a:rPr>
              <a:t>analyzes</a:t>
            </a:r>
            <a:r>
              <a:rPr lang="tr-TR" sz="1200" dirty="0">
                <a:ea typeface="+mn-lt"/>
                <a:cs typeface="+mn-lt"/>
              </a:rPr>
              <a:t> </a:t>
            </a:r>
            <a:r>
              <a:rPr lang="tr-TR" sz="1200" dirty="0" err="1">
                <a:ea typeface="+mn-lt"/>
                <a:cs typeface="+mn-lt"/>
              </a:rPr>
              <a:t>the</a:t>
            </a:r>
            <a:r>
              <a:rPr lang="tr-TR" sz="1200" dirty="0">
                <a:ea typeface="+mn-lt"/>
                <a:cs typeface="+mn-lt"/>
              </a:rPr>
              <a:t> </a:t>
            </a:r>
            <a:r>
              <a:rPr lang="tr-TR" sz="1200" dirty="0" err="1">
                <a:ea typeface="+mn-lt"/>
                <a:cs typeface="+mn-lt"/>
              </a:rPr>
              <a:t>security</a:t>
            </a:r>
            <a:r>
              <a:rPr lang="tr-TR" sz="1200" dirty="0">
                <a:ea typeface="+mn-lt"/>
                <a:cs typeface="+mn-lt"/>
              </a:rPr>
              <a:t> of emoji </a:t>
            </a:r>
            <a:r>
              <a:rPr lang="tr-TR" sz="1200" dirty="0" err="1">
                <a:ea typeface="+mn-lt"/>
                <a:cs typeface="+mn-lt"/>
              </a:rPr>
              <a:t>sequences</a:t>
            </a:r>
            <a:r>
              <a:rPr lang="tr-TR" sz="1200" dirty="0">
                <a:ea typeface="+mn-lt"/>
                <a:cs typeface="+mn-lt"/>
              </a:rPr>
              <a:t> </a:t>
            </a:r>
            <a:r>
              <a:rPr lang="tr-TR" sz="1200" dirty="0" err="1">
                <a:ea typeface="+mn-lt"/>
                <a:cs typeface="+mn-lt"/>
              </a:rPr>
              <a:t>based</a:t>
            </a:r>
            <a:r>
              <a:rPr lang="tr-TR" sz="1200" dirty="0">
                <a:ea typeface="+mn-lt"/>
                <a:cs typeface="+mn-lt"/>
              </a:rPr>
              <a:t> on </a:t>
            </a:r>
            <a:r>
              <a:rPr lang="tr-TR" sz="1200" dirty="0" err="1">
                <a:ea typeface="+mn-lt"/>
                <a:cs typeface="+mn-lt"/>
              </a:rPr>
              <a:t>memory</a:t>
            </a:r>
            <a:r>
              <a:rPr lang="tr-TR" sz="1200" dirty="0">
                <a:ea typeface="+mn-lt"/>
                <a:cs typeface="+mn-lt"/>
              </a:rPr>
              <a:t> </a:t>
            </a:r>
            <a:r>
              <a:rPr lang="tr-TR" sz="1200" dirty="0" err="1">
                <a:ea typeface="+mn-lt"/>
                <a:cs typeface="+mn-lt"/>
              </a:rPr>
              <a:t>tendencies</a:t>
            </a:r>
            <a:r>
              <a:rPr lang="tr-TR" sz="1200" dirty="0">
                <a:ea typeface="+mn-lt"/>
                <a:cs typeface="+mn-lt"/>
              </a:rPr>
              <a:t>.</a:t>
            </a:r>
            <a:endParaRPr lang="tr-TR" sz="1200" dirty="0"/>
          </a:p>
          <a:p>
            <a:pPr marL="171450" indent="-171450" algn="just">
              <a:buFont typeface="Arial" panose="020B0604020202020204" pitchFamily="34" charset="0"/>
              <a:buChar char="•"/>
            </a:pPr>
            <a:r>
              <a:rPr lang="tr-TR" sz="1200" dirty="0" err="1">
                <a:ea typeface="+mn-lt"/>
                <a:cs typeface="+mn-lt"/>
              </a:rPr>
              <a:t>Frequently</a:t>
            </a:r>
            <a:r>
              <a:rPr lang="tr-TR" sz="1200" dirty="0">
                <a:ea typeface="+mn-lt"/>
                <a:cs typeface="+mn-lt"/>
              </a:rPr>
              <a:t> </a:t>
            </a:r>
            <a:r>
              <a:rPr lang="tr-TR" sz="1200" dirty="0" err="1">
                <a:ea typeface="+mn-lt"/>
                <a:cs typeface="+mn-lt"/>
              </a:rPr>
              <a:t>used</a:t>
            </a:r>
            <a:r>
              <a:rPr lang="tr-TR" sz="1200" dirty="0">
                <a:ea typeface="+mn-lt"/>
                <a:cs typeface="+mn-lt"/>
              </a:rPr>
              <a:t> </a:t>
            </a:r>
            <a:r>
              <a:rPr lang="tr-TR" sz="1200" dirty="0" err="1">
                <a:ea typeface="+mn-lt"/>
                <a:cs typeface="+mn-lt"/>
              </a:rPr>
              <a:t>patterns</a:t>
            </a:r>
            <a:r>
              <a:rPr lang="tr-TR" sz="1200" dirty="0">
                <a:ea typeface="+mn-lt"/>
                <a:cs typeface="+mn-lt"/>
              </a:rPr>
              <a:t> </a:t>
            </a:r>
            <a:r>
              <a:rPr lang="tr-TR" sz="1200" dirty="0" err="1">
                <a:ea typeface="+mn-lt"/>
                <a:cs typeface="+mn-lt"/>
              </a:rPr>
              <a:t>may</a:t>
            </a:r>
            <a:r>
              <a:rPr lang="tr-TR" sz="1200" dirty="0">
                <a:ea typeface="+mn-lt"/>
                <a:cs typeface="+mn-lt"/>
              </a:rPr>
              <a:t> be </a:t>
            </a:r>
            <a:r>
              <a:rPr lang="tr-TR" sz="1200" dirty="0" err="1">
                <a:ea typeface="+mn-lt"/>
                <a:cs typeface="+mn-lt"/>
              </a:rPr>
              <a:t>vulnerable</a:t>
            </a:r>
            <a:r>
              <a:rPr lang="tr-TR" sz="1200" dirty="0">
                <a:ea typeface="+mn-lt"/>
                <a:cs typeface="+mn-lt"/>
              </a:rPr>
              <a:t> </a:t>
            </a:r>
            <a:r>
              <a:rPr lang="tr-TR" sz="1200" dirty="0" err="1">
                <a:ea typeface="+mn-lt"/>
                <a:cs typeface="+mn-lt"/>
              </a:rPr>
              <a:t>to</a:t>
            </a:r>
            <a:r>
              <a:rPr lang="tr-TR" sz="1200" dirty="0">
                <a:ea typeface="+mn-lt"/>
                <a:cs typeface="+mn-lt"/>
              </a:rPr>
              <a:t> </a:t>
            </a:r>
            <a:r>
              <a:rPr lang="tr-TR" sz="1200" dirty="0" err="1">
                <a:ea typeface="+mn-lt"/>
                <a:cs typeface="+mn-lt"/>
              </a:rPr>
              <a:t>brute-force</a:t>
            </a:r>
            <a:r>
              <a:rPr lang="tr-TR" sz="1200" dirty="0">
                <a:ea typeface="+mn-lt"/>
                <a:cs typeface="+mn-lt"/>
              </a:rPr>
              <a:t> </a:t>
            </a:r>
            <a:r>
              <a:rPr lang="tr-TR" sz="1200" dirty="0" err="1">
                <a:ea typeface="+mn-lt"/>
                <a:cs typeface="+mn-lt"/>
              </a:rPr>
              <a:t>attacks</a:t>
            </a:r>
            <a:r>
              <a:rPr lang="tr-TR" sz="1200" dirty="0">
                <a:ea typeface="+mn-lt"/>
                <a:cs typeface="+mn-lt"/>
              </a:rPr>
              <a:t>.</a:t>
            </a:r>
            <a:endParaRPr lang="tr-TR" sz="1200" dirty="0"/>
          </a:p>
        </p:txBody>
      </p:sp>
      <p:sp>
        <p:nvSpPr>
          <p:cNvPr id="13" name="TextBox 12">
            <a:extLst>
              <a:ext uri="{FF2B5EF4-FFF2-40B4-BE49-F238E27FC236}">
                <a16:creationId xmlns:a16="http://schemas.microsoft.com/office/drawing/2014/main" id="{0A313813-B9BA-CEC3-C886-4ADF8EB559BF}"/>
              </a:ext>
            </a:extLst>
          </p:cNvPr>
          <p:cNvSpPr txBox="1"/>
          <p:nvPr/>
        </p:nvSpPr>
        <p:spPr>
          <a:xfrm>
            <a:off x="3874500" y="4311490"/>
            <a:ext cx="2772696" cy="1384995"/>
          </a:xfrm>
          <a:prstGeom prst="rect">
            <a:avLst/>
          </a:prstGeom>
          <a:noFill/>
        </p:spPr>
        <p:txBody>
          <a:bodyPr wrap="square">
            <a:spAutoFit/>
          </a:bodyPr>
          <a:lstStyle/>
          <a:p>
            <a:pPr marL="0" indent="0" algn="ctr">
              <a:buNone/>
            </a:pPr>
            <a:r>
              <a:rPr lang="tr-TR" sz="1200" b="1" dirty="0" err="1"/>
              <a:t>SEntiMoji</a:t>
            </a:r>
            <a:r>
              <a:rPr lang="tr-TR" sz="1200" b="1" dirty="0"/>
              <a:t> (Chen et al., 2019)</a:t>
            </a:r>
            <a:endParaRPr lang="tr-TR" sz="1200" dirty="0">
              <a:ea typeface="Calibri"/>
              <a:cs typeface="Calibri"/>
            </a:endParaRPr>
          </a:p>
          <a:p>
            <a:pPr marL="171450" indent="-171450">
              <a:buFont typeface="Arial" panose="020B0604020202020204" pitchFamily="34" charset="0"/>
              <a:buChar char="•"/>
            </a:pPr>
            <a:r>
              <a:rPr lang="tr-TR" sz="1200" dirty="0" err="1">
                <a:ea typeface="+mn-lt"/>
                <a:cs typeface="+mn-lt"/>
              </a:rPr>
              <a:t>Emojis</a:t>
            </a:r>
            <a:r>
              <a:rPr lang="tr-TR" sz="1200" dirty="0">
                <a:ea typeface="+mn-lt"/>
                <a:cs typeface="+mn-lt"/>
              </a:rPr>
              <a:t> </a:t>
            </a:r>
            <a:r>
              <a:rPr lang="tr-TR" sz="1200" dirty="0" err="1">
                <a:ea typeface="+mn-lt"/>
                <a:cs typeface="+mn-lt"/>
              </a:rPr>
              <a:t>are</a:t>
            </a:r>
            <a:r>
              <a:rPr lang="tr-TR" sz="1200" dirty="0">
                <a:ea typeface="+mn-lt"/>
                <a:cs typeface="+mn-lt"/>
              </a:rPr>
              <a:t> </a:t>
            </a:r>
            <a:r>
              <a:rPr lang="tr-TR" sz="1200" dirty="0" err="1">
                <a:ea typeface="+mn-lt"/>
                <a:cs typeface="+mn-lt"/>
              </a:rPr>
              <a:t>used</a:t>
            </a:r>
            <a:r>
              <a:rPr lang="tr-TR" sz="1200" dirty="0">
                <a:ea typeface="+mn-lt"/>
                <a:cs typeface="+mn-lt"/>
              </a:rPr>
              <a:t> </a:t>
            </a:r>
            <a:r>
              <a:rPr lang="tr-TR" sz="1200" dirty="0" err="1">
                <a:ea typeface="+mn-lt"/>
                <a:cs typeface="+mn-lt"/>
              </a:rPr>
              <a:t>to</a:t>
            </a:r>
            <a:r>
              <a:rPr lang="tr-TR" sz="1200" dirty="0">
                <a:ea typeface="+mn-lt"/>
                <a:cs typeface="+mn-lt"/>
              </a:rPr>
              <a:t> </a:t>
            </a:r>
            <a:r>
              <a:rPr lang="tr-TR" sz="1200" dirty="0" err="1">
                <a:ea typeface="+mn-lt"/>
                <a:cs typeface="+mn-lt"/>
              </a:rPr>
              <a:t>perform</a:t>
            </a:r>
            <a:r>
              <a:rPr lang="tr-TR" sz="1200" dirty="0">
                <a:ea typeface="+mn-lt"/>
                <a:cs typeface="+mn-lt"/>
              </a:rPr>
              <a:t> </a:t>
            </a:r>
            <a:r>
              <a:rPr lang="tr-TR" sz="1200" dirty="0" err="1">
                <a:ea typeface="+mn-lt"/>
                <a:cs typeface="+mn-lt"/>
              </a:rPr>
              <a:t>sentiment</a:t>
            </a:r>
            <a:r>
              <a:rPr lang="tr-TR" sz="1200" dirty="0">
                <a:ea typeface="+mn-lt"/>
                <a:cs typeface="+mn-lt"/>
              </a:rPr>
              <a:t> </a:t>
            </a:r>
            <a:r>
              <a:rPr lang="tr-TR" sz="1200" dirty="0" err="1">
                <a:ea typeface="+mn-lt"/>
                <a:cs typeface="+mn-lt"/>
              </a:rPr>
              <a:t>analysis</a:t>
            </a:r>
            <a:r>
              <a:rPr lang="tr-TR" sz="1200" dirty="0">
                <a:ea typeface="+mn-lt"/>
                <a:cs typeface="+mn-lt"/>
              </a:rPr>
              <a:t> on </a:t>
            </a:r>
            <a:r>
              <a:rPr lang="tr-TR" sz="1200" dirty="0" err="1">
                <a:ea typeface="+mn-lt"/>
                <a:cs typeface="+mn-lt"/>
              </a:rPr>
              <a:t>developer</a:t>
            </a:r>
            <a:r>
              <a:rPr lang="tr-TR" sz="1200" dirty="0">
                <a:ea typeface="+mn-lt"/>
                <a:cs typeface="+mn-lt"/>
              </a:rPr>
              <a:t> </a:t>
            </a:r>
            <a:r>
              <a:rPr lang="tr-TR" sz="1200" dirty="0" err="1">
                <a:ea typeface="+mn-lt"/>
                <a:cs typeface="+mn-lt"/>
              </a:rPr>
              <a:t>comments</a:t>
            </a:r>
            <a:r>
              <a:rPr lang="tr-TR" sz="1200" dirty="0">
                <a:ea typeface="+mn-lt"/>
                <a:cs typeface="+mn-lt"/>
              </a:rPr>
              <a:t>.</a:t>
            </a:r>
            <a:endParaRPr lang="tr-TR" sz="1200" dirty="0">
              <a:ea typeface="Calibri"/>
              <a:cs typeface="Calibri"/>
            </a:endParaRPr>
          </a:p>
          <a:p>
            <a:pPr marL="171450" indent="-171450">
              <a:buFont typeface="Arial" panose="020B0604020202020204" pitchFamily="34" charset="0"/>
              <a:buChar char="•"/>
            </a:pPr>
            <a:r>
              <a:rPr lang="tr-TR" sz="1200" dirty="0">
                <a:ea typeface="+mn-lt"/>
                <a:cs typeface="+mn-lt"/>
              </a:rPr>
              <a:t>They </a:t>
            </a:r>
            <a:r>
              <a:rPr lang="tr-TR" sz="1200" dirty="0" err="1">
                <a:ea typeface="+mn-lt"/>
                <a:cs typeface="+mn-lt"/>
              </a:rPr>
              <a:t>are</a:t>
            </a:r>
            <a:r>
              <a:rPr lang="tr-TR" sz="1200" dirty="0">
                <a:ea typeface="+mn-lt"/>
                <a:cs typeface="+mn-lt"/>
              </a:rPr>
              <a:t> </a:t>
            </a:r>
            <a:r>
              <a:rPr lang="tr-TR" sz="1200" dirty="0" err="1">
                <a:ea typeface="+mn-lt"/>
                <a:cs typeface="+mn-lt"/>
              </a:rPr>
              <a:t>integrated</a:t>
            </a:r>
            <a:r>
              <a:rPr lang="tr-TR" sz="1200" dirty="0">
                <a:ea typeface="+mn-lt"/>
                <a:cs typeface="+mn-lt"/>
              </a:rPr>
              <a:t> </a:t>
            </a:r>
            <a:r>
              <a:rPr lang="tr-TR" sz="1200" dirty="0" err="1">
                <a:ea typeface="+mn-lt"/>
                <a:cs typeface="+mn-lt"/>
              </a:rPr>
              <a:t>into</a:t>
            </a:r>
            <a:r>
              <a:rPr lang="tr-TR" sz="1200" dirty="0">
                <a:ea typeface="+mn-lt"/>
                <a:cs typeface="+mn-lt"/>
              </a:rPr>
              <a:t> NLP </a:t>
            </a:r>
            <a:r>
              <a:rPr lang="tr-TR" sz="1200" dirty="0" err="1">
                <a:ea typeface="+mn-lt"/>
                <a:cs typeface="+mn-lt"/>
              </a:rPr>
              <a:t>models</a:t>
            </a:r>
            <a:r>
              <a:rPr lang="tr-TR" sz="1200" dirty="0">
                <a:ea typeface="+mn-lt"/>
                <a:cs typeface="+mn-lt"/>
              </a:rPr>
              <a:t> as </a:t>
            </a:r>
            <a:r>
              <a:rPr lang="tr-TR" sz="1200" dirty="0" err="1">
                <a:ea typeface="+mn-lt"/>
                <a:cs typeface="+mn-lt"/>
              </a:rPr>
              <a:t>auxiliary</a:t>
            </a:r>
            <a:r>
              <a:rPr lang="tr-TR" sz="1200" dirty="0">
                <a:ea typeface="+mn-lt"/>
                <a:cs typeface="+mn-lt"/>
              </a:rPr>
              <a:t> </a:t>
            </a:r>
            <a:r>
              <a:rPr lang="tr-TR" sz="1200" dirty="0" err="1">
                <a:ea typeface="+mn-lt"/>
                <a:cs typeface="+mn-lt"/>
              </a:rPr>
              <a:t>features</a:t>
            </a:r>
            <a:r>
              <a:rPr lang="tr-TR" sz="1200" dirty="0">
                <a:ea typeface="+mn-lt"/>
                <a:cs typeface="+mn-lt"/>
              </a:rPr>
              <a:t>.</a:t>
            </a:r>
            <a:endParaRPr lang="tr-TR" sz="1200" dirty="0"/>
          </a:p>
          <a:p>
            <a:pPr marL="171450" indent="-171450">
              <a:buFont typeface="Arial" panose="020B0604020202020204" pitchFamily="34" charset="0"/>
              <a:buChar char="•"/>
            </a:pPr>
            <a:r>
              <a:rPr lang="tr-TR" sz="1200" dirty="0" err="1">
                <a:ea typeface="+mn-lt"/>
                <a:cs typeface="+mn-lt"/>
              </a:rPr>
              <a:t>The</a:t>
            </a:r>
            <a:r>
              <a:rPr lang="tr-TR" sz="1200" dirty="0">
                <a:ea typeface="+mn-lt"/>
                <a:cs typeface="+mn-lt"/>
              </a:rPr>
              <a:t> </a:t>
            </a:r>
            <a:r>
              <a:rPr lang="tr-TR" sz="1200" dirty="0" err="1">
                <a:ea typeface="+mn-lt"/>
                <a:cs typeface="+mn-lt"/>
              </a:rPr>
              <a:t>goal</a:t>
            </a:r>
            <a:r>
              <a:rPr lang="tr-TR" sz="1200" dirty="0">
                <a:ea typeface="+mn-lt"/>
                <a:cs typeface="+mn-lt"/>
              </a:rPr>
              <a:t> is </a:t>
            </a:r>
            <a:r>
              <a:rPr lang="tr-TR" sz="1200" dirty="0" err="1">
                <a:ea typeface="+mn-lt"/>
                <a:cs typeface="+mn-lt"/>
              </a:rPr>
              <a:t>to</a:t>
            </a:r>
            <a:r>
              <a:rPr lang="tr-TR" sz="1200" dirty="0">
                <a:ea typeface="+mn-lt"/>
                <a:cs typeface="+mn-lt"/>
              </a:rPr>
              <a:t> </a:t>
            </a:r>
            <a:r>
              <a:rPr lang="tr-TR" sz="1200" dirty="0" err="1">
                <a:ea typeface="+mn-lt"/>
                <a:cs typeface="+mn-lt"/>
              </a:rPr>
              <a:t>classify</a:t>
            </a:r>
            <a:r>
              <a:rPr lang="tr-TR" sz="1200" dirty="0">
                <a:ea typeface="+mn-lt"/>
                <a:cs typeface="+mn-lt"/>
              </a:rPr>
              <a:t> </a:t>
            </a:r>
            <a:r>
              <a:rPr lang="tr-TR" sz="1200" dirty="0" err="1">
                <a:ea typeface="+mn-lt"/>
                <a:cs typeface="+mn-lt"/>
              </a:rPr>
              <a:t>user</a:t>
            </a:r>
            <a:r>
              <a:rPr lang="tr-TR" sz="1200" dirty="0">
                <a:ea typeface="+mn-lt"/>
                <a:cs typeface="+mn-lt"/>
              </a:rPr>
              <a:t> </a:t>
            </a:r>
            <a:r>
              <a:rPr lang="tr-TR" sz="1200" dirty="0" err="1">
                <a:ea typeface="+mn-lt"/>
                <a:cs typeface="+mn-lt"/>
              </a:rPr>
              <a:t>comments</a:t>
            </a:r>
            <a:r>
              <a:rPr lang="tr-TR" sz="1200" dirty="0">
                <a:ea typeface="+mn-lt"/>
                <a:cs typeface="+mn-lt"/>
              </a:rPr>
              <a:t> as </a:t>
            </a:r>
            <a:r>
              <a:rPr lang="tr-TR" sz="1200" dirty="0" err="1">
                <a:ea typeface="+mn-lt"/>
                <a:cs typeface="+mn-lt"/>
              </a:rPr>
              <a:t>positive</a:t>
            </a:r>
            <a:r>
              <a:rPr lang="tr-TR" sz="1200" dirty="0">
                <a:ea typeface="+mn-lt"/>
                <a:cs typeface="+mn-lt"/>
              </a:rPr>
              <a:t> </a:t>
            </a:r>
            <a:r>
              <a:rPr lang="tr-TR" sz="1200" dirty="0" err="1">
                <a:ea typeface="+mn-lt"/>
                <a:cs typeface="+mn-lt"/>
              </a:rPr>
              <a:t>or</a:t>
            </a:r>
            <a:r>
              <a:rPr lang="tr-TR" sz="1200" dirty="0">
                <a:ea typeface="+mn-lt"/>
                <a:cs typeface="+mn-lt"/>
              </a:rPr>
              <a:t> </a:t>
            </a:r>
            <a:r>
              <a:rPr lang="tr-TR" sz="1200" dirty="0" err="1">
                <a:ea typeface="+mn-lt"/>
                <a:cs typeface="+mn-lt"/>
              </a:rPr>
              <a:t>negative</a:t>
            </a:r>
            <a:r>
              <a:rPr lang="tr-TR" sz="1200" dirty="0">
                <a:ea typeface="+mn-lt"/>
                <a:cs typeface="+mn-lt"/>
              </a:rPr>
              <a:t>.</a:t>
            </a:r>
            <a:endParaRPr lang="tr-TR" sz="1200" dirty="0"/>
          </a:p>
        </p:txBody>
      </p:sp>
      <p:cxnSp>
        <p:nvCxnSpPr>
          <p:cNvPr id="6" name="Straight Connector 5">
            <a:extLst>
              <a:ext uri="{FF2B5EF4-FFF2-40B4-BE49-F238E27FC236}">
                <a16:creationId xmlns:a16="http://schemas.microsoft.com/office/drawing/2014/main" id="{61E59CD5-36DF-D625-3483-757677E4E190}"/>
              </a:ext>
            </a:extLst>
          </p:cNvPr>
          <p:cNvCxnSpPr/>
          <p:nvPr/>
        </p:nvCxnSpPr>
        <p:spPr>
          <a:xfrm>
            <a:off x="6760661" y="747000"/>
            <a:ext cx="0" cy="5796000"/>
          </a:xfrm>
          <a:prstGeom prst="line">
            <a:avLst/>
          </a:prstGeom>
          <a:ln w="19050">
            <a:solidFill>
              <a:srgbClr val="EE1A2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277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D859-119B-4A51-86C8-D5231A9A1E92}"/>
              </a:ext>
            </a:extLst>
          </p:cNvPr>
          <p:cNvSpPr>
            <a:spLocks noGrp="1"/>
          </p:cNvSpPr>
          <p:nvPr>
            <p:ph type="title"/>
          </p:nvPr>
        </p:nvSpPr>
        <p:spPr>
          <a:xfrm>
            <a:off x="527304" y="173101"/>
            <a:ext cx="10515600" cy="1325563"/>
          </a:xfrm>
        </p:spPr>
        <p:txBody>
          <a:bodyPr anchor="ctr">
            <a:normAutofit/>
          </a:bodyPr>
          <a:lstStyle/>
          <a:p>
            <a:r>
              <a:rPr lang="tr-TR" b="1" i="0" u="none" strike="noStrike" dirty="0">
                <a:effectLst/>
              </a:rPr>
              <a:t>Project </a:t>
            </a:r>
            <a:r>
              <a:rPr lang="tr-TR" b="1" i="0" u="none" strike="noStrike" dirty="0" err="1">
                <a:effectLst/>
              </a:rPr>
              <a:t>Scope</a:t>
            </a:r>
            <a:endParaRPr lang="tr-TR" dirty="0"/>
          </a:p>
        </p:txBody>
      </p:sp>
      <p:sp>
        <p:nvSpPr>
          <p:cNvPr id="4" name="Slide Number Placeholder 3">
            <a:extLst>
              <a:ext uri="{FF2B5EF4-FFF2-40B4-BE49-F238E27FC236}">
                <a16:creationId xmlns:a16="http://schemas.microsoft.com/office/drawing/2014/main" id="{55C7E4F2-482B-25A8-2392-51C8E430572B}"/>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5</a:t>
            </a:fld>
            <a:endParaRPr lang="tr-TR" sz="1900"/>
          </a:p>
        </p:txBody>
      </p:sp>
      <p:sp>
        <p:nvSpPr>
          <p:cNvPr id="10" name="Content Placeholder 9">
            <a:extLst>
              <a:ext uri="{FF2B5EF4-FFF2-40B4-BE49-F238E27FC236}">
                <a16:creationId xmlns:a16="http://schemas.microsoft.com/office/drawing/2014/main" id="{AA9E3D87-4122-89B1-5221-828CD1622312}"/>
              </a:ext>
            </a:extLst>
          </p:cNvPr>
          <p:cNvSpPr>
            <a:spLocks noGrp="1"/>
          </p:cNvSpPr>
          <p:nvPr>
            <p:ph idx="1"/>
          </p:nvPr>
        </p:nvSpPr>
        <p:spPr>
          <a:xfrm>
            <a:off x="591312" y="1498664"/>
            <a:ext cx="4876800" cy="4882895"/>
          </a:xfrm>
        </p:spPr>
        <p:txBody>
          <a:bodyPr>
            <a:noAutofit/>
          </a:bodyPr>
          <a:lstStyle/>
          <a:p>
            <a:pPr marL="0" indent="0">
              <a:buNone/>
            </a:pPr>
            <a:r>
              <a:rPr lang="tr-TR" sz="1600" dirty="0"/>
              <a:t>🔧 </a:t>
            </a:r>
            <a:r>
              <a:rPr lang="tr-TR" sz="1800" b="1" dirty="0" err="1"/>
              <a:t>Technology</a:t>
            </a:r>
            <a:endParaRPr lang="tr-TR" sz="1800" b="1" dirty="0"/>
          </a:p>
          <a:p>
            <a:r>
              <a:rPr lang="tr-TR" sz="1600" dirty="0" err="1"/>
              <a:t>Generates</a:t>
            </a:r>
            <a:r>
              <a:rPr lang="tr-TR" sz="1600" dirty="0"/>
              <a:t> </a:t>
            </a:r>
            <a:r>
              <a:rPr lang="tr-TR" sz="1600" dirty="0" err="1"/>
              <a:t>meaningful</a:t>
            </a:r>
            <a:r>
              <a:rPr lang="tr-TR" sz="1600" dirty="0"/>
              <a:t>, </a:t>
            </a:r>
            <a:r>
              <a:rPr lang="tr-TR" sz="1600" dirty="0" err="1"/>
              <a:t>strong</a:t>
            </a:r>
            <a:r>
              <a:rPr lang="tr-TR" sz="1600" dirty="0"/>
              <a:t>, </a:t>
            </a:r>
            <a:r>
              <a:rPr lang="tr-TR" sz="1600" dirty="0" err="1"/>
              <a:t>and</a:t>
            </a:r>
            <a:r>
              <a:rPr lang="tr-TR" sz="1600" dirty="0"/>
              <a:t> </a:t>
            </a:r>
            <a:r>
              <a:rPr lang="tr-TR" sz="1600" dirty="0" err="1"/>
              <a:t>memorable</a:t>
            </a:r>
            <a:r>
              <a:rPr lang="tr-TR" sz="1600" dirty="0"/>
              <a:t> </a:t>
            </a:r>
            <a:r>
              <a:rPr lang="tr-TR" sz="1600" dirty="0" err="1"/>
              <a:t>passwords</a:t>
            </a:r>
            <a:r>
              <a:rPr lang="tr-TR" sz="1600" dirty="0"/>
              <a:t> </a:t>
            </a:r>
            <a:r>
              <a:rPr lang="tr-TR" sz="1600" dirty="0" err="1"/>
              <a:t>from</a:t>
            </a:r>
            <a:r>
              <a:rPr lang="tr-TR" sz="1600" dirty="0"/>
              <a:t> </a:t>
            </a:r>
            <a:r>
              <a:rPr lang="tr-TR" sz="1600" dirty="0" err="1"/>
              <a:t>user</a:t>
            </a:r>
            <a:r>
              <a:rPr lang="tr-TR" sz="1600" dirty="0"/>
              <a:t> </a:t>
            </a:r>
            <a:r>
              <a:rPr lang="tr-TR" sz="1600" dirty="0" err="1"/>
              <a:t>input</a:t>
            </a:r>
            <a:endParaRPr lang="tr-TR" sz="1600" dirty="0"/>
          </a:p>
          <a:p>
            <a:r>
              <a:rPr lang="tr-TR" sz="1600" dirty="0" err="1"/>
              <a:t>Uses</a:t>
            </a:r>
            <a:r>
              <a:rPr lang="tr-TR" sz="1600" dirty="0"/>
              <a:t> </a:t>
            </a:r>
            <a:r>
              <a:rPr lang="tr-TR" sz="1600" dirty="0" err="1"/>
              <a:t>spaCy</a:t>
            </a:r>
            <a:r>
              <a:rPr lang="tr-TR" sz="1600" dirty="0"/>
              <a:t> NLP </a:t>
            </a:r>
            <a:r>
              <a:rPr lang="tr-TR" sz="1600" dirty="0" err="1"/>
              <a:t>to</a:t>
            </a:r>
            <a:r>
              <a:rPr lang="tr-TR" sz="1600" dirty="0"/>
              <a:t> </a:t>
            </a:r>
            <a:r>
              <a:rPr lang="tr-TR" sz="1600" dirty="0" err="1"/>
              <a:t>extract</a:t>
            </a:r>
            <a:r>
              <a:rPr lang="tr-TR" sz="1600" dirty="0"/>
              <a:t> </a:t>
            </a:r>
            <a:r>
              <a:rPr lang="tr-TR" sz="1600" dirty="0" err="1"/>
              <a:t>subject</a:t>
            </a:r>
            <a:r>
              <a:rPr lang="tr-TR" sz="1600" dirty="0"/>
              <a:t>, </a:t>
            </a:r>
            <a:r>
              <a:rPr lang="tr-TR" sz="1600" dirty="0" err="1"/>
              <a:t>verb</a:t>
            </a:r>
            <a:r>
              <a:rPr lang="tr-TR" sz="1600" dirty="0"/>
              <a:t>, </a:t>
            </a:r>
            <a:r>
              <a:rPr lang="tr-TR" sz="1600" dirty="0" err="1"/>
              <a:t>and</a:t>
            </a:r>
            <a:r>
              <a:rPr lang="tr-TR" sz="1600" dirty="0"/>
              <a:t> </a:t>
            </a:r>
            <a:r>
              <a:rPr lang="tr-TR" sz="1600" dirty="0" err="1"/>
              <a:t>object</a:t>
            </a:r>
            <a:endParaRPr lang="tr-TR" sz="1600" dirty="0"/>
          </a:p>
          <a:p>
            <a:r>
              <a:rPr lang="tr-TR" sz="1600" dirty="0"/>
              <a:t>Emoji </a:t>
            </a:r>
            <a:r>
              <a:rPr lang="tr-TR" sz="1600" dirty="0" err="1"/>
              <a:t>selection</a:t>
            </a:r>
            <a:r>
              <a:rPr lang="tr-TR" sz="1600" dirty="0"/>
              <a:t> is </a:t>
            </a:r>
            <a:r>
              <a:rPr lang="tr-TR" sz="1600" dirty="0" err="1"/>
              <a:t>based</a:t>
            </a:r>
            <a:r>
              <a:rPr lang="tr-TR" sz="1600" dirty="0"/>
              <a:t> on a </a:t>
            </a:r>
            <a:r>
              <a:rPr lang="tr-TR" sz="1600" dirty="0" err="1"/>
              <a:t>structured</a:t>
            </a:r>
            <a:r>
              <a:rPr lang="tr-TR" sz="1600" dirty="0"/>
              <a:t> JSON file </a:t>
            </a:r>
            <a:r>
              <a:rPr lang="tr-TR" sz="1600" dirty="0" err="1"/>
              <a:t>containing</a:t>
            </a:r>
            <a:r>
              <a:rPr lang="tr-TR" sz="1600" dirty="0"/>
              <a:t>:</a:t>
            </a:r>
          </a:p>
          <a:p>
            <a:r>
              <a:rPr lang="tr-TR" sz="1600" dirty="0"/>
              <a:t>Emoji </a:t>
            </a:r>
            <a:r>
              <a:rPr lang="tr-TR" sz="1600" dirty="0" err="1"/>
              <a:t>character</a:t>
            </a:r>
            <a:r>
              <a:rPr lang="tr-TR" sz="1600" dirty="0"/>
              <a:t>, name, </a:t>
            </a:r>
            <a:r>
              <a:rPr lang="tr-TR" sz="1600" dirty="0" err="1"/>
              <a:t>synonyms</a:t>
            </a:r>
            <a:r>
              <a:rPr lang="tr-TR" sz="1600" dirty="0"/>
              <a:t>, </a:t>
            </a:r>
            <a:r>
              <a:rPr lang="tr-TR" sz="1600" dirty="0" err="1"/>
              <a:t>and</a:t>
            </a:r>
            <a:r>
              <a:rPr lang="tr-TR" sz="1600" dirty="0"/>
              <a:t> </a:t>
            </a:r>
            <a:r>
              <a:rPr lang="tr-TR" sz="1600" dirty="0" err="1"/>
              <a:t>category</a:t>
            </a:r>
            <a:endParaRPr lang="tr-TR" sz="1600" dirty="0"/>
          </a:p>
          <a:p>
            <a:pPr marL="0" indent="0">
              <a:buNone/>
            </a:pPr>
            <a:endParaRPr lang="tr-TR" sz="1600" dirty="0"/>
          </a:p>
          <a:p>
            <a:pPr marL="0" indent="0">
              <a:buNone/>
            </a:pPr>
            <a:r>
              <a:rPr lang="tr-TR" sz="1600" dirty="0"/>
              <a:t>🔐 </a:t>
            </a:r>
            <a:r>
              <a:rPr lang="tr-TR" sz="1800" b="1" dirty="0"/>
              <a:t>Security</a:t>
            </a:r>
            <a:endParaRPr lang="tr-TR" sz="1600" b="1" dirty="0"/>
          </a:p>
          <a:p>
            <a:pPr marL="285750" indent="-285750">
              <a:buFont typeface="Arial" panose="020B0604020202020204" pitchFamily="34" charset="0"/>
              <a:buChar char="•"/>
            </a:pPr>
            <a:r>
              <a:rPr lang="tr-TR" sz="1600" dirty="0" err="1"/>
              <a:t>Password</a:t>
            </a:r>
            <a:r>
              <a:rPr lang="tr-TR" sz="1600" dirty="0"/>
              <a:t> </a:t>
            </a:r>
            <a:r>
              <a:rPr lang="tr-TR" sz="1600" dirty="0" err="1"/>
              <a:t>strength</a:t>
            </a:r>
            <a:r>
              <a:rPr lang="tr-TR" sz="1600" dirty="0"/>
              <a:t> is </a:t>
            </a:r>
            <a:r>
              <a:rPr lang="tr-TR" sz="1600" dirty="0" err="1"/>
              <a:t>evaluated</a:t>
            </a:r>
            <a:r>
              <a:rPr lang="tr-TR" sz="1600" dirty="0"/>
              <a:t> </a:t>
            </a:r>
            <a:r>
              <a:rPr lang="tr-TR" sz="1600" dirty="0" err="1"/>
              <a:t>using</a:t>
            </a:r>
            <a:r>
              <a:rPr lang="tr-TR" sz="1600" dirty="0"/>
              <a:t>:</a:t>
            </a:r>
          </a:p>
          <a:p>
            <a:pPr marL="742950" lvl="1" indent="-285750">
              <a:buFont typeface="Courier New" panose="02070309020205020404" pitchFamily="49" charset="0"/>
              <a:buChar char="o"/>
            </a:pPr>
            <a:r>
              <a:rPr lang="tr-TR" sz="1600" dirty="0" err="1"/>
              <a:t>Monobit</a:t>
            </a:r>
            <a:r>
              <a:rPr lang="tr-TR" sz="1600" dirty="0"/>
              <a:t>, </a:t>
            </a:r>
            <a:r>
              <a:rPr lang="tr-TR" sz="1600" dirty="0" err="1"/>
              <a:t>Runs</a:t>
            </a:r>
            <a:r>
              <a:rPr lang="tr-TR" sz="1600" dirty="0"/>
              <a:t>, </a:t>
            </a:r>
            <a:r>
              <a:rPr lang="tr-TR" sz="1600" dirty="0" err="1"/>
              <a:t>Cumulative</a:t>
            </a:r>
            <a:r>
              <a:rPr lang="tr-TR" sz="1600" dirty="0"/>
              <a:t> </a:t>
            </a:r>
            <a:r>
              <a:rPr lang="tr-TR" sz="1600" dirty="0" err="1"/>
              <a:t>Sums</a:t>
            </a:r>
            <a:r>
              <a:rPr lang="tr-TR" sz="1600" dirty="0"/>
              <a:t>, </a:t>
            </a:r>
            <a:r>
              <a:rPr lang="tr-TR" sz="1600" dirty="0" err="1"/>
              <a:t>and</a:t>
            </a:r>
            <a:r>
              <a:rPr lang="tr-TR" sz="1600" dirty="0"/>
              <a:t> </a:t>
            </a:r>
            <a:r>
              <a:rPr lang="tr-TR" sz="1600" dirty="0" err="1"/>
              <a:t>Serial</a:t>
            </a:r>
            <a:r>
              <a:rPr lang="tr-TR" sz="1600" dirty="0"/>
              <a:t> </a:t>
            </a:r>
            <a:r>
              <a:rPr lang="tr-TR" sz="1600" dirty="0" err="1"/>
              <a:t>tests</a:t>
            </a:r>
            <a:endParaRPr lang="tr-TR" sz="1600" dirty="0"/>
          </a:p>
          <a:p>
            <a:pPr marL="742950" lvl="1" indent="-285750">
              <a:buFont typeface="Courier New" panose="02070309020205020404" pitchFamily="49" charset="0"/>
              <a:buChar char="o"/>
            </a:pPr>
            <a:r>
              <a:rPr lang="tr-TR" sz="1600" dirty="0"/>
              <a:t>Brute-</a:t>
            </a:r>
            <a:r>
              <a:rPr lang="tr-TR" sz="1600" dirty="0" err="1"/>
              <a:t>force</a:t>
            </a:r>
            <a:r>
              <a:rPr lang="tr-TR" sz="1600" dirty="0"/>
              <a:t> </a:t>
            </a:r>
            <a:r>
              <a:rPr lang="tr-TR" sz="1600" dirty="0" err="1"/>
              <a:t>attack</a:t>
            </a:r>
            <a:r>
              <a:rPr lang="tr-TR" sz="1600" dirty="0"/>
              <a:t> time </a:t>
            </a:r>
            <a:r>
              <a:rPr lang="tr-TR" sz="1600" dirty="0" err="1"/>
              <a:t>estimation</a:t>
            </a:r>
            <a:r>
              <a:rPr lang="tr-TR" sz="1600" dirty="0"/>
              <a:t> </a:t>
            </a:r>
            <a:r>
              <a:rPr lang="tr-TR" sz="1600" dirty="0" err="1"/>
              <a:t>provides</a:t>
            </a:r>
            <a:r>
              <a:rPr lang="tr-TR" sz="1600" dirty="0"/>
              <a:t> </a:t>
            </a:r>
            <a:r>
              <a:rPr lang="tr-TR" sz="1600" dirty="0" err="1"/>
              <a:t>feedback</a:t>
            </a:r>
            <a:r>
              <a:rPr lang="tr-TR" sz="1600" dirty="0"/>
              <a:t> on </a:t>
            </a:r>
            <a:r>
              <a:rPr lang="tr-TR" sz="1600" dirty="0" err="1"/>
              <a:t>resilience</a:t>
            </a:r>
            <a:endParaRPr lang="tr-TR" sz="1600" dirty="0"/>
          </a:p>
          <a:p>
            <a:pPr marL="742950" lvl="1" indent="-285750">
              <a:buFont typeface="Courier New" panose="02070309020205020404" pitchFamily="49" charset="0"/>
              <a:buChar char="o"/>
            </a:pPr>
            <a:endParaRPr lang="tr-TR" sz="1600" dirty="0"/>
          </a:p>
          <a:p>
            <a:pPr marL="457200" lvl="1" indent="0">
              <a:buNone/>
            </a:pPr>
            <a:endParaRPr lang="tr-TR" sz="1600" dirty="0"/>
          </a:p>
          <a:p>
            <a:pPr marL="0" indent="0">
              <a:buNone/>
            </a:pPr>
            <a:endParaRPr lang="tr-TR" sz="1400" dirty="0"/>
          </a:p>
        </p:txBody>
      </p:sp>
      <p:sp>
        <p:nvSpPr>
          <p:cNvPr id="30" name="TextBox 29">
            <a:extLst>
              <a:ext uri="{FF2B5EF4-FFF2-40B4-BE49-F238E27FC236}">
                <a16:creationId xmlns:a16="http://schemas.microsoft.com/office/drawing/2014/main" id="{34D8A7C3-BD4F-96F0-9683-06CCB4277618}"/>
              </a:ext>
            </a:extLst>
          </p:cNvPr>
          <p:cNvSpPr txBox="1"/>
          <p:nvPr/>
        </p:nvSpPr>
        <p:spPr>
          <a:xfrm>
            <a:off x="6096000" y="1285047"/>
            <a:ext cx="5795010" cy="4093428"/>
          </a:xfrm>
          <a:prstGeom prst="rect">
            <a:avLst/>
          </a:prstGeom>
          <a:noFill/>
        </p:spPr>
        <p:txBody>
          <a:bodyPr wrap="square">
            <a:spAutoFit/>
          </a:bodyPr>
          <a:lstStyle/>
          <a:p>
            <a:endParaRPr lang="tr-TR" sz="1600" dirty="0"/>
          </a:p>
          <a:p>
            <a:r>
              <a:rPr lang="tr-TR" sz="1600" dirty="0"/>
              <a:t>💻 </a:t>
            </a:r>
            <a:r>
              <a:rPr lang="tr-TR" b="1" dirty="0" err="1"/>
              <a:t>Backend</a:t>
            </a:r>
            <a:endParaRPr lang="tr-TR" sz="1600" b="1" dirty="0"/>
          </a:p>
          <a:p>
            <a:endParaRPr lang="tr-TR" sz="1600" dirty="0"/>
          </a:p>
          <a:p>
            <a:pPr marL="285750" indent="-285750">
              <a:buFont typeface="Arial" panose="020B0604020202020204" pitchFamily="34" charset="0"/>
              <a:buChar char="•"/>
            </a:pPr>
            <a:r>
              <a:rPr lang="tr-TR" sz="1600" dirty="0" err="1"/>
              <a:t>Built</a:t>
            </a:r>
            <a:r>
              <a:rPr lang="tr-TR" sz="1600" dirty="0"/>
              <a:t> </a:t>
            </a:r>
            <a:r>
              <a:rPr lang="tr-TR" sz="1600" dirty="0" err="1"/>
              <a:t>with</a:t>
            </a:r>
            <a:r>
              <a:rPr lang="tr-TR" sz="1600" dirty="0"/>
              <a:t> Python + </a:t>
            </a:r>
            <a:r>
              <a:rPr lang="tr-TR" sz="1600" dirty="0" err="1"/>
              <a:t>Flask</a:t>
            </a:r>
            <a:r>
              <a:rPr lang="tr-TR" sz="1600" dirty="0"/>
              <a:t> </a:t>
            </a:r>
            <a:r>
              <a:rPr lang="tr-TR" sz="1600" dirty="0" err="1"/>
              <a:t>using</a:t>
            </a:r>
            <a:r>
              <a:rPr lang="tr-TR" sz="1600" dirty="0"/>
              <a:t> an API-</a:t>
            </a:r>
            <a:r>
              <a:rPr lang="tr-TR" sz="1600" dirty="0" err="1"/>
              <a:t>based</a:t>
            </a:r>
            <a:r>
              <a:rPr lang="tr-TR" sz="1600" dirty="0"/>
              <a:t> </a:t>
            </a:r>
            <a:r>
              <a:rPr lang="tr-TR" sz="1600" dirty="0" err="1"/>
              <a:t>architecture</a:t>
            </a:r>
            <a:endParaRPr lang="tr-TR" sz="1600" dirty="0"/>
          </a:p>
          <a:p>
            <a:endParaRPr lang="tr-TR" sz="1600" dirty="0"/>
          </a:p>
          <a:p>
            <a:pPr marL="285750" indent="-285750">
              <a:buFont typeface="Arial" panose="020B0604020202020204" pitchFamily="34" charset="0"/>
              <a:buChar char="•"/>
            </a:pPr>
            <a:r>
              <a:rPr lang="tr-TR" sz="1600" dirty="0" err="1"/>
              <a:t>Enables</a:t>
            </a:r>
            <a:r>
              <a:rPr lang="tr-TR" sz="1600" dirty="0"/>
              <a:t> </a:t>
            </a:r>
            <a:r>
              <a:rPr lang="tr-TR" sz="1600" dirty="0" err="1"/>
              <a:t>real</a:t>
            </a:r>
            <a:r>
              <a:rPr lang="tr-TR" sz="1600" dirty="0"/>
              <a:t>-time </a:t>
            </a:r>
            <a:r>
              <a:rPr lang="tr-TR" sz="1600" dirty="0" err="1"/>
              <a:t>password</a:t>
            </a:r>
            <a:r>
              <a:rPr lang="tr-TR" sz="1600" dirty="0"/>
              <a:t> </a:t>
            </a:r>
            <a:r>
              <a:rPr lang="tr-TR" sz="1600" dirty="0" err="1"/>
              <a:t>generation</a:t>
            </a:r>
            <a:r>
              <a:rPr lang="tr-TR" sz="1600" dirty="0"/>
              <a:t> </a:t>
            </a:r>
            <a:r>
              <a:rPr lang="tr-TR" sz="1600" dirty="0" err="1"/>
              <a:t>and</a:t>
            </a:r>
            <a:r>
              <a:rPr lang="tr-TR" sz="1600" dirty="0"/>
              <a:t> </a:t>
            </a:r>
            <a:r>
              <a:rPr lang="tr-TR" sz="1600" dirty="0" err="1"/>
              <a:t>evaluation</a:t>
            </a:r>
            <a:endParaRPr lang="tr-TR" sz="1600" dirty="0"/>
          </a:p>
          <a:p>
            <a:endParaRPr lang="tr-TR" sz="1600" dirty="0"/>
          </a:p>
          <a:p>
            <a:pPr marL="285750" indent="-285750">
              <a:buFont typeface="Arial" panose="020B0604020202020204" pitchFamily="34" charset="0"/>
              <a:buChar char="•"/>
            </a:pPr>
            <a:r>
              <a:rPr lang="tr-TR" sz="1600" dirty="0" err="1"/>
              <a:t>Designed</a:t>
            </a:r>
            <a:r>
              <a:rPr lang="tr-TR" sz="1600" dirty="0"/>
              <a:t> </a:t>
            </a:r>
            <a:r>
              <a:rPr lang="tr-TR" sz="1600" dirty="0" err="1"/>
              <a:t>for</a:t>
            </a:r>
            <a:r>
              <a:rPr lang="tr-TR" sz="1600" dirty="0"/>
              <a:t> </a:t>
            </a:r>
            <a:r>
              <a:rPr lang="tr-TR" sz="1600" dirty="0" err="1"/>
              <a:t>modularity</a:t>
            </a:r>
            <a:r>
              <a:rPr lang="tr-TR" sz="1600" dirty="0"/>
              <a:t> </a:t>
            </a:r>
            <a:r>
              <a:rPr lang="tr-TR" sz="1600" dirty="0" err="1"/>
              <a:t>and</a:t>
            </a:r>
            <a:r>
              <a:rPr lang="tr-TR" sz="1600" dirty="0"/>
              <a:t> </a:t>
            </a:r>
            <a:r>
              <a:rPr lang="tr-TR" sz="1600" dirty="0" err="1"/>
              <a:t>scalability</a:t>
            </a:r>
            <a:endParaRPr lang="tr-TR" sz="1600" dirty="0"/>
          </a:p>
          <a:p>
            <a:endParaRPr lang="tr-TR" sz="1600" dirty="0"/>
          </a:p>
          <a:p>
            <a:endParaRPr lang="tr-TR" sz="1600" dirty="0"/>
          </a:p>
          <a:p>
            <a:endParaRPr lang="tr-TR" sz="1600" dirty="0"/>
          </a:p>
          <a:p>
            <a:r>
              <a:rPr lang="tr-TR" sz="1600" dirty="0"/>
              <a:t>🌐 </a:t>
            </a:r>
            <a:r>
              <a:rPr lang="tr-TR" b="1" dirty="0" err="1"/>
              <a:t>Frontend</a:t>
            </a:r>
            <a:endParaRPr lang="tr-TR" sz="1600" b="1" dirty="0"/>
          </a:p>
          <a:p>
            <a:endParaRPr lang="tr-TR" sz="1600" dirty="0"/>
          </a:p>
          <a:p>
            <a:pPr marL="285750" indent="-285750">
              <a:buFont typeface="Arial" panose="020B0604020202020204" pitchFamily="34" charset="0"/>
              <a:buChar char="•"/>
            </a:pPr>
            <a:r>
              <a:rPr lang="tr-TR" sz="1600" dirty="0" err="1"/>
              <a:t>Accessible</a:t>
            </a:r>
            <a:r>
              <a:rPr lang="tr-TR" sz="1600" dirty="0"/>
              <a:t> </a:t>
            </a:r>
            <a:r>
              <a:rPr lang="tr-TR" sz="1600" dirty="0" err="1"/>
              <a:t>via</a:t>
            </a:r>
            <a:r>
              <a:rPr lang="tr-TR" sz="1600" dirty="0"/>
              <a:t> a browser-</a:t>
            </a:r>
            <a:r>
              <a:rPr lang="tr-TR" sz="1600" dirty="0" err="1"/>
              <a:t>based</a:t>
            </a:r>
            <a:r>
              <a:rPr lang="tr-TR" sz="1600" dirty="0"/>
              <a:t>, </a:t>
            </a:r>
            <a:r>
              <a:rPr lang="tr-TR" sz="1600" dirty="0" err="1"/>
              <a:t>user-friendly</a:t>
            </a:r>
            <a:r>
              <a:rPr lang="tr-TR" sz="1600" dirty="0"/>
              <a:t> web </a:t>
            </a:r>
            <a:r>
              <a:rPr lang="tr-TR" sz="1600" dirty="0" err="1"/>
              <a:t>interface</a:t>
            </a:r>
            <a:endParaRPr lang="tr-TR" sz="1600" dirty="0"/>
          </a:p>
          <a:p>
            <a:endParaRPr lang="tr-TR" sz="1600" dirty="0"/>
          </a:p>
          <a:p>
            <a:pPr marL="285750" indent="-285750">
              <a:buFont typeface="Arial" panose="020B0604020202020204" pitchFamily="34" charset="0"/>
              <a:buChar char="•"/>
            </a:pPr>
            <a:r>
              <a:rPr lang="tr-TR" sz="1600" dirty="0" err="1"/>
              <a:t>Instantly</a:t>
            </a:r>
            <a:r>
              <a:rPr lang="tr-TR" sz="1600" dirty="0"/>
              <a:t> </a:t>
            </a:r>
            <a:r>
              <a:rPr lang="tr-TR" sz="1600" dirty="0" err="1"/>
              <a:t>displays</a:t>
            </a:r>
            <a:r>
              <a:rPr lang="tr-TR" sz="1600" dirty="0"/>
              <a:t> emoji-</a:t>
            </a:r>
            <a:r>
              <a:rPr lang="tr-TR" sz="1600" dirty="0" err="1"/>
              <a:t>based</a:t>
            </a:r>
            <a:r>
              <a:rPr lang="tr-TR" sz="1600" dirty="0"/>
              <a:t> </a:t>
            </a:r>
            <a:r>
              <a:rPr lang="tr-TR" sz="1600" dirty="0" err="1"/>
              <a:t>and</a:t>
            </a:r>
            <a:r>
              <a:rPr lang="tr-TR" sz="1600" dirty="0"/>
              <a:t> </a:t>
            </a:r>
            <a:r>
              <a:rPr lang="tr-TR" sz="1600" dirty="0" err="1"/>
              <a:t>classic</a:t>
            </a:r>
            <a:r>
              <a:rPr lang="tr-TR" sz="1600" dirty="0"/>
              <a:t> </a:t>
            </a:r>
            <a:r>
              <a:rPr lang="tr-TR" sz="1600" dirty="0" err="1"/>
              <a:t>password</a:t>
            </a:r>
            <a:r>
              <a:rPr lang="tr-TR" sz="1600" dirty="0"/>
              <a:t> </a:t>
            </a:r>
            <a:r>
              <a:rPr lang="tr-TR" sz="1600" dirty="0" err="1"/>
              <a:t>suggestions</a:t>
            </a:r>
            <a:endParaRPr lang="tr-TR" sz="1600" dirty="0"/>
          </a:p>
        </p:txBody>
      </p:sp>
    </p:spTree>
    <p:extLst>
      <p:ext uri="{BB962C8B-B14F-4D97-AF65-F5344CB8AC3E}">
        <p14:creationId xmlns:p14="http://schemas.microsoft.com/office/powerpoint/2010/main" val="935215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96C702A-0BA1-4AEE-3954-F2BB8E680ED9}"/>
              </a:ext>
            </a:extLst>
          </p:cNvPr>
          <p:cNvSpPr>
            <a:spLocks noGrp="1"/>
          </p:cNvSpPr>
          <p:nvPr>
            <p:ph type="title"/>
          </p:nvPr>
        </p:nvSpPr>
        <p:spPr>
          <a:xfrm>
            <a:off x="838200" y="365125"/>
            <a:ext cx="10515600" cy="1325563"/>
          </a:xfrm>
        </p:spPr>
        <p:txBody>
          <a:bodyPr anchor="ctr">
            <a:normAutofit/>
          </a:bodyPr>
          <a:lstStyle/>
          <a:p>
            <a:r>
              <a:rPr lang="tr-TR" b="1" err="1"/>
              <a:t>Overview</a:t>
            </a:r>
            <a:r>
              <a:rPr lang="tr-TR" b="1"/>
              <a:t> of </a:t>
            </a:r>
            <a:r>
              <a:rPr lang="tr-TR" b="1" err="1"/>
              <a:t>Frontend</a:t>
            </a:r>
            <a:r>
              <a:rPr lang="tr-TR" b="1"/>
              <a:t> </a:t>
            </a:r>
            <a:r>
              <a:rPr lang="tr-TR" b="1" err="1"/>
              <a:t>Features</a:t>
            </a:r>
            <a:endParaRPr lang="tr-TR"/>
          </a:p>
        </p:txBody>
      </p:sp>
      <p:pic>
        <p:nvPicPr>
          <p:cNvPr id="10" name="Picture 9">
            <a:extLst>
              <a:ext uri="{FF2B5EF4-FFF2-40B4-BE49-F238E27FC236}">
                <a16:creationId xmlns:a16="http://schemas.microsoft.com/office/drawing/2014/main" id="{B5EF3B17-2ED0-F622-DDF6-FE99C236B396}"/>
              </a:ext>
            </a:extLst>
          </p:cNvPr>
          <p:cNvPicPr>
            <a:picLocks noChangeAspect="1"/>
          </p:cNvPicPr>
          <p:nvPr/>
        </p:nvPicPr>
        <p:blipFill>
          <a:blip r:embed="rId2"/>
          <a:stretch>
            <a:fillRect/>
          </a:stretch>
        </p:blipFill>
        <p:spPr>
          <a:xfrm>
            <a:off x="1421945" y="1825625"/>
            <a:ext cx="4014109" cy="4351338"/>
          </a:xfrm>
          <a:prstGeom prst="rect">
            <a:avLst/>
          </a:prstGeom>
          <a:noFill/>
        </p:spPr>
      </p:pic>
      <p:sp>
        <p:nvSpPr>
          <p:cNvPr id="9" name="Content Placeholder 8">
            <a:extLst>
              <a:ext uri="{FF2B5EF4-FFF2-40B4-BE49-F238E27FC236}">
                <a16:creationId xmlns:a16="http://schemas.microsoft.com/office/drawing/2014/main" id="{4D75DD72-4340-5E88-AE83-450B5D0A8BAB}"/>
              </a:ext>
            </a:extLst>
          </p:cNvPr>
          <p:cNvSpPr>
            <a:spLocks noGrp="1"/>
          </p:cNvSpPr>
          <p:nvPr>
            <p:ph sz="half" idx="2"/>
          </p:nvPr>
        </p:nvSpPr>
        <p:spPr>
          <a:xfrm>
            <a:off x="6172200" y="1825625"/>
            <a:ext cx="5181600" cy="4351338"/>
          </a:xfrm>
        </p:spPr>
        <p:txBody>
          <a:bodyPr>
            <a:normAutofit/>
          </a:bodyPr>
          <a:lstStyle/>
          <a:p>
            <a:pPr>
              <a:buFont typeface="Arial" panose="020B0604020202020204" pitchFamily="34" charset="0"/>
              <a:buChar char="•"/>
            </a:pPr>
            <a:r>
              <a:rPr lang="tr-TR" sz="1800" err="1"/>
              <a:t>Built</a:t>
            </a:r>
            <a:r>
              <a:rPr lang="tr-TR" sz="1800"/>
              <a:t> </a:t>
            </a:r>
            <a:r>
              <a:rPr lang="tr-TR" sz="1800" err="1"/>
              <a:t>using</a:t>
            </a:r>
            <a:r>
              <a:rPr lang="tr-TR" sz="1800"/>
              <a:t> HTML, CSS, </a:t>
            </a:r>
            <a:r>
              <a:rPr lang="tr-TR" sz="1800" err="1"/>
              <a:t>and</a:t>
            </a:r>
            <a:r>
              <a:rPr lang="tr-TR" sz="1800"/>
              <a:t> JavaScript.</a:t>
            </a:r>
          </a:p>
          <a:p>
            <a:pPr>
              <a:buFont typeface="Arial" panose="020B0604020202020204" pitchFamily="34" charset="0"/>
              <a:buChar char="•"/>
            </a:pPr>
            <a:r>
              <a:rPr lang="tr-TR" sz="1800" err="1"/>
              <a:t>Responsive</a:t>
            </a:r>
            <a:r>
              <a:rPr lang="tr-TR" sz="1800"/>
              <a:t> </a:t>
            </a:r>
            <a:r>
              <a:rPr lang="tr-TR" sz="1800" err="1"/>
              <a:t>design</a:t>
            </a:r>
            <a:r>
              <a:rPr lang="tr-TR" sz="1800"/>
              <a:t> </a:t>
            </a:r>
            <a:r>
              <a:rPr lang="tr-TR" sz="1800" err="1"/>
              <a:t>with</a:t>
            </a:r>
            <a:r>
              <a:rPr lang="tr-TR" sz="1800"/>
              <a:t> </a:t>
            </a:r>
            <a:r>
              <a:rPr lang="tr-TR" sz="1800" err="1"/>
              <a:t>clean</a:t>
            </a:r>
            <a:r>
              <a:rPr lang="tr-TR" sz="1800"/>
              <a:t> </a:t>
            </a:r>
            <a:r>
              <a:rPr lang="tr-TR" sz="1800" err="1"/>
              <a:t>layout</a:t>
            </a:r>
            <a:r>
              <a:rPr lang="tr-TR" sz="1800"/>
              <a:t> </a:t>
            </a:r>
            <a:r>
              <a:rPr lang="tr-TR" sz="1800" err="1"/>
              <a:t>and</a:t>
            </a:r>
            <a:r>
              <a:rPr lang="tr-TR" sz="1800"/>
              <a:t> </a:t>
            </a:r>
            <a:r>
              <a:rPr lang="en-US" sz="1800"/>
              <a:t>dark theme with accent colors for interactive elements.</a:t>
            </a:r>
            <a:endParaRPr lang="tr-TR" sz="1800"/>
          </a:p>
          <a:p>
            <a:pPr>
              <a:buFont typeface="Arial" panose="020B0604020202020204" pitchFamily="34" charset="0"/>
              <a:buChar char="•"/>
            </a:pPr>
            <a:r>
              <a:rPr lang="tr-TR" sz="1800"/>
              <a:t>Emoji </a:t>
            </a:r>
            <a:r>
              <a:rPr lang="tr-TR" sz="1800" err="1"/>
              <a:t>checkbox</a:t>
            </a:r>
            <a:r>
              <a:rPr lang="tr-TR" sz="1800"/>
              <a:t> </a:t>
            </a:r>
            <a:r>
              <a:rPr lang="tr-TR" sz="1800" err="1"/>
              <a:t>triggers</a:t>
            </a:r>
            <a:r>
              <a:rPr lang="tr-TR" sz="1800"/>
              <a:t> a </a:t>
            </a:r>
            <a:r>
              <a:rPr lang="tr-TR" sz="1800" err="1"/>
              <a:t>dynamic</a:t>
            </a:r>
            <a:r>
              <a:rPr lang="tr-TR" sz="1800"/>
              <a:t> </a:t>
            </a:r>
            <a:r>
              <a:rPr lang="tr-TR" sz="1800" err="1"/>
              <a:t>sentence</a:t>
            </a:r>
            <a:r>
              <a:rPr lang="tr-TR" sz="1800"/>
              <a:t> </a:t>
            </a:r>
            <a:r>
              <a:rPr lang="tr-TR" sz="1800" err="1"/>
              <a:t>input</a:t>
            </a:r>
            <a:r>
              <a:rPr lang="tr-TR" sz="1800"/>
              <a:t> </a:t>
            </a:r>
            <a:r>
              <a:rPr lang="tr-TR" sz="1800" err="1"/>
              <a:t>box</a:t>
            </a:r>
            <a:r>
              <a:rPr lang="tr-TR" sz="1800"/>
              <a:t>.</a:t>
            </a:r>
          </a:p>
          <a:p>
            <a:pPr>
              <a:buFont typeface="Arial" panose="020B0604020202020204" pitchFamily="34" charset="0"/>
              <a:buChar char="•"/>
            </a:pPr>
            <a:r>
              <a:rPr lang="tr-TR" sz="1800"/>
              <a:t>Real-time </a:t>
            </a:r>
            <a:r>
              <a:rPr lang="tr-TR" sz="1800" err="1"/>
              <a:t>feedback</a:t>
            </a:r>
            <a:r>
              <a:rPr lang="tr-TR" sz="1800"/>
              <a:t> </a:t>
            </a:r>
            <a:r>
              <a:rPr lang="tr-TR" sz="1800" err="1"/>
              <a:t>for</a:t>
            </a:r>
            <a:r>
              <a:rPr lang="tr-TR" sz="1800"/>
              <a:t> </a:t>
            </a:r>
            <a:r>
              <a:rPr lang="tr-TR" sz="1800" err="1"/>
              <a:t>invalid</a:t>
            </a:r>
            <a:r>
              <a:rPr lang="tr-TR" sz="1800"/>
              <a:t> </a:t>
            </a:r>
            <a:r>
              <a:rPr lang="tr-TR" sz="1800" err="1"/>
              <a:t>or</a:t>
            </a:r>
            <a:r>
              <a:rPr lang="tr-TR" sz="1800"/>
              <a:t> </a:t>
            </a:r>
            <a:r>
              <a:rPr lang="tr-TR" sz="1800" err="1"/>
              <a:t>missing</a:t>
            </a:r>
            <a:r>
              <a:rPr lang="tr-TR" sz="1800"/>
              <a:t> </a:t>
            </a:r>
            <a:r>
              <a:rPr lang="tr-TR" sz="1800" err="1"/>
              <a:t>inputs</a:t>
            </a:r>
            <a:r>
              <a:rPr lang="tr-TR" sz="1800"/>
              <a:t>. </a:t>
            </a:r>
          </a:p>
          <a:p>
            <a:r>
              <a:rPr lang="en-US" sz="1800"/>
              <a:t>Recommended password is shown only when user selections are suboptimal.</a:t>
            </a:r>
            <a:endParaRPr lang="tr-TR" sz="1800"/>
          </a:p>
          <a:p>
            <a:r>
              <a:rPr lang="tr-TR" sz="1800"/>
              <a:t> </a:t>
            </a:r>
            <a:r>
              <a:rPr lang="tr-TR" sz="1800" err="1"/>
              <a:t>Functional</a:t>
            </a:r>
            <a:r>
              <a:rPr lang="tr-TR" sz="1800"/>
              <a:t> </a:t>
            </a:r>
            <a:r>
              <a:rPr lang="tr-TR" sz="1800" err="1"/>
              <a:t>buttons</a:t>
            </a:r>
            <a:r>
              <a:rPr lang="tr-TR" sz="1800"/>
              <a:t> </a:t>
            </a:r>
            <a:r>
              <a:rPr lang="tr-TR" sz="1800" err="1"/>
              <a:t>for</a:t>
            </a:r>
            <a:r>
              <a:rPr lang="tr-TR" sz="1800"/>
              <a:t>:</a:t>
            </a:r>
          </a:p>
          <a:p>
            <a:pPr marL="742950" lvl="1" indent="-285750"/>
            <a:r>
              <a:rPr lang="tr-TR" sz="1800" err="1"/>
              <a:t>Password</a:t>
            </a:r>
            <a:r>
              <a:rPr lang="tr-TR" sz="1800"/>
              <a:t> </a:t>
            </a:r>
            <a:r>
              <a:rPr lang="tr-TR" sz="1800" err="1"/>
              <a:t>generation</a:t>
            </a:r>
            <a:endParaRPr lang="tr-TR" sz="1800"/>
          </a:p>
          <a:p>
            <a:pPr marL="742950" lvl="1" indent="-285750"/>
            <a:r>
              <a:rPr lang="tr-TR" sz="1800" err="1"/>
              <a:t>Randomness</a:t>
            </a:r>
            <a:r>
              <a:rPr lang="tr-TR" sz="1800"/>
              <a:t> </a:t>
            </a:r>
            <a:r>
              <a:rPr lang="tr-TR" sz="1800" err="1"/>
              <a:t>testing</a:t>
            </a:r>
            <a:endParaRPr lang="tr-TR" sz="1800"/>
          </a:p>
          <a:p>
            <a:pPr marL="742950" lvl="1" indent="-285750"/>
            <a:r>
              <a:rPr lang="tr-TR" sz="1800"/>
              <a:t>Brute-</a:t>
            </a:r>
            <a:r>
              <a:rPr lang="tr-TR" sz="1800" err="1"/>
              <a:t>force</a:t>
            </a:r>
            <a:r>
              <a:rPr lang="tr-TR" sz="1800"/>
              <a:t> </a:t>
            </a:r>
            <a:r>
              <a:rPr lang="tr-TR" sz="1800" err="1"/>
              <a:t>estimation</a:t>
            </a:r>
            <a:endParaRPr lang="tr-TR" sz="1800"/>
          </a:p>
          <a:p>
            <a:pPr marL="742950" lvl="1" indent="-285750"/>
            <a:r>
              <a:rPr lang="tr-TR" sz="1800" err="1"/>
              <a:t>Copy</a:t>
            </a:r>
            <a:r>
              <a:rPr lang="tr-TR" sz="1800"/>
              <a:t> </a:t>
            </a:r>
            <a:r>
              <a:rPr lang="tr-TR" sz="1800" err="1"/>
              <a:t>to</a:t>
            </a:r>
            <a:r>
              <a:rPr lang="tr-TR" sz="1800"/>
              <a:t> </a:t>
            </a:r>
            <a:r>
              <a:rPr lang="tr-TR" sz="1800" err="1"/>
              <a:t>clipboard</a:t>
            </a:r>
            <a:endParaRPr lang="tr-TR" sz="1800"/>
          </a:p>
          <a:p>
            <a:endParaRPr lang="tr-TR" sz="1800"/>
          </a:p>
        </p:txBody>
      </p:sp>
      <p:sp>
        <p:nvSpPr>
          <p:cNvPr id="5" name="Slide Number Placeholder 4">
            <a:extLst>
              <a:ext uri="{FF2B5EF4-FFF2-40B4-BE49-F238E27FC236}">
                <a16:creationId xmlns:a16="http://schemas.microsoft.com/office/drawing/2014/main" id="{7811EA8E-1776-2DDE-5907-427A540D482B}"/>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6</a:t>
            </a:fld>
            <a:endParaRPr lang="tr-TR" sz="1900"/>
          </a:p>
        </p:txBody>
      </p:sp>
    </p:spTree>
    <p:extLst>
      <p:ext uri="{BB962C8B-B14F-4D97-AF65-F5344CB8AC3E}">
        <p14:creationId xmlns:p14="http://schemas.microsoft.com/office/powerpoint/2010/main" val="557062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D4C01-59C9-9027-6BC6-2C086F6C7A5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C02BF4A1-6CAA-6A81-51AD-7D39A4E02FF7}"/>
              </a:ext>
            </a:extLst>
          </p:cNvPr>
          <p:cNvSpPr>
            <a:spLocks noGrp="1"/>
          </p:cNvSpPr>
          <p:nvPr>
            <p:ph type="title"/>
          </p:nvPr>
        </p:nvSpPr>
        <p:spPr>
          <a:xfrm>
            <a:off x="838200" y="365125"/>
            <a:ext cx="10515600" cy="1325563"/>
          </a:xfrm>
        </p:spPr>
        <p:txBody>
          <a:bodyPr anchor="ctr">
            <a:normAutofit/>
          </a:bodyPr>
          <a:lstStyle/>
          <a:p>
            <a:r>
              <a:rPr lang="tr-TR" b="1" err="1"/>
              <a:t>Overview</a:t>
            </a:r>
            <a:r>
              <a:rPr lang="tr-TR" b="1"/>
              <a:t> of </a:t>
            </a:r>
            <a:r>
              <a:rPr lang="tr-TR" b="1" err="1"/>
              <a:t>Frontend</a:t>
            </a:r>
            <a:r>
              <a:rPr lang="tr-TR" b="1"/>
              <a:t> </a:t>
            </a:r>
            <a:r>
              <a:rPr lang="tr-TR" b="1" err="1"/>
              <a:t>Features</a:t>
            </a:r>
            <a:endParaRPr lang="tr-TR"/>
          </a:p>
        </p:txBody>
      </p:sp>
      <p:sp>
        <p:nvSpPr>
          <p:cNvPr id="9" name="Content Placeholder 8">
            <a:extLst>
              <a:ext uri="{FF2B5EF4-FFF2-40B4-BE49-F238E27FC236}">
                <a16:creationId xmlns:a16="http://schemas.microsoft.com/office/drawing/2014/main" id="{2D6C5E4F-B9AE-9E45-1683-12E029F6C0B9}"/>
              </a:ext>
            </a:extLst>
          </p:cNvPr>
          <p:cNvSpPr>
            <a:spLocks noGrp="1"/>
          </p:cNvSpPr>
          <p:nvPr>
            <p:ph sz="half" idx="2"/>
          </p:nvPr>
        </p:nvSpPr>
        <p:spPr>
          <a:xfrm>
            <a:off x="6172200" y="1825625"/>
            <a:ext cx="5181600" cy="4351338"/>
          </a:xfrm>
        </p:spPr>
        <p:txBody>
          <a:bodyPr vert="horz" lIns="91440" tIns="45720" rIns="91440" bIns="45720" rtlCol="0" anchor="t">
            <a:normAutofit/>
          </a:bodyPr>
          <a:lstStyle/>
          <a:p>
            <a:pPr>
              <a:buNone/>
            </a:pPr>
            <a:r>
              <a:rPr lang="en-US" sz="1800" b="1"/>
              <a:t>About Us – Emoji Password Project</a:t>
            </a:r>
          </a:p>
          <a:p>
            <a:r>
              <a:rPr lang="en-US" sz="1800"/>
              <a:t>This is the </a:t>
            </a:r>
            <a:r>
              <a:rPr lang="en-US" sz="1800" b="1"/>
              <a:t>About Us</a:t>
            </a:r>
            <a:r>
              <a:rPr lang="en-US" sz="1800"/>
              <a:t> page of the Emoji Password Project.</a:t>
            </a:r>
            <a:endParaRPr lang="tr-TR" sz="1800"/>
          </a:p>
          <a:p>
            <a:r>
              <a:rPr lang="en-US" sz="1800"/>
              <a:t>Our goal is to generate secure, yet memorable passwords by combining natural language understanding with meaningful emojis. By turning words into semantically relevant emoji-based passwords, we make security both smart and user-friendly.</a:t>
            </a:r>
          </a:p>
        </p:txBody>
      </p:sp>
      <p:sp>
        <p:nvSpPr>
          <p:cNvPr id="5" name="Slide Number Placeholder 4">
            <a:extLst>
              <a:ext uri="{FF2B5EF4-FFF2-40B4-BE49-F238E27FC236}">
                <a16:creationId xmlns:a16="http://schemas.microsoft.com/office/drawing/2014/main" id="{19C19941-BA50-2C37-9048-9C6B3273B7AC}"/>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7</a:t>
            </a:fld>
            <a:endParaRPr lang="tr-TR" sz="1900"/>
          </a:p>
        </p:txBody>
      </p:sp>
      <p:pic>
        <p:nvPicPr>
          <p:cNvPr id="2" name="Picture 1">
            <a:extLst>
              <a:ext uri="{FF2B5EF4-FFF2-40B4-BE49-F238E27FC236}">
                <a16:creationId xmlns:a16="http://schemas.microsoft.com/office/drawing/2014/main" id="{38557005-C386-F10C-A22C-05F7E0F82539}"/>
              </a:ext>
            </a:extLst>
          </p:cNvPr>
          <p:cNvPicPr>
            <a:picLocks noChangeAspect="1"/>
          </p:cNvPicPr>
          <p:nvPr/>
        </p:nvPicPr>
        <p:blipFill>
          <a:blip r:embed="rId2"/>
          <a:stretch>
            <a:fillRect/>
          </a:stretch>
        </p:blipFill>
        <p:spPr>
          <a:xfrm>
            <a:off x="1182861" y="1690688"/>
            <a:ext cx="4120659" cy="4351765"/>
          </a:xfrm>
          <a:prstGeom prst="rect">
            <a:avLst/>
          </a:prstGeom>
        </p:spPr>
      </p:pic>
    </p:spTree>
    <p:extLst>
      <p:ext uri="{BB962C8B-B14F-4D97-AF65-F5344CB8AC3E}">
        <p14:creationId xmlns:p14="http://schemas.microsoft.com/office/powerpoint/2010/main" val="428705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61990-D331-E835-8296-1542BCE2F7EB}"/>
            </a:ext>
          </a:extLst>
        </p:cNvPr>
        <p:cNvGrpSpPr/>
        <p:nvPr/>
      </p:nvGrpSpPr>
      <p:grpSpPr>
        <a:xfrm>
          <a:off x="0" y="0"/>
          <a:ext cx="0" cy="0"/>
          <a:chOff x="0" y="0"/>
          <a:chExt cx="0" cy="0"/>
        </a:xfrm>
      </p:grpSpPr>
      <p:sp>
        <p:nvSpPr>
          <p:cNvPr id="2" name="Unvan 1">
            <a:extLst>
              <a:ext uri="{FF2B5EF4-FFF2-40B4-BE49-F238E27FC236}">
                <a16:creationId xmlns:a16="http://schemas.microsoft.com/office/drawing/2014/main" id="{641E61A9-C7C3-C590-BEA5-16D6E6D96E32}"/>
              </a:ext>
            </a:extLst>
          </p:cNvPr>
          <p:cNvSpPr>
            <a:spLocks noGrp="1"/>
          </p:cNvSpPr>
          <p:nvPr>
            <p:ph type="title"/>
          </p:nvPr>
        </p:nvSpPr>
        <p:spPr>
          <a:xfrm>
            <a:off x="838200" y="365125"/>
            <a:ext cx="10515600" cy="1325563"/>
          </a:xfrm>
        </p:spPr>
        <p:txBody>
          <a:bodyPr anchor="ctr">
            <a:normAutofit/>
          </a:bodyPr>
          <a:lstStyle/>
          <a:p>
            <a:r>
              <a:rPr lang="en-US" b="1" dirty="0"/>
              <a:t>Requirements</a:t>
            </a:r>
            <a:br>
              <a:rPr lang="en-US" dirty="0"/>
            </a:br>
            <a:endParaRPr lang="en-US" dirty="0"/>
          </a:p>
        </p:txBody>
      </p:sp>
      <p:sp>
        <p:nvSpPr>
          <p:cNvPr id="3" name="İçerik Yer Tutucusu 2">
            <a:extLst>
              <a:ext uri="{FF2B5EF4-FFF2-40B4-BE49-F238E27FC236}">
                <a16:creationId xmlns:a16="http://schemas.microsoft.com/office/drawing/2014/main" id="{A396D763-A34C-E6A6-3588-41ADA14B8B97}"/>
              </a:ext>
            </a:extLst>
          </p:cNvPr>
          <p:cNvSpPr>
            <a:spLocks noGrp="1"/>
          </p:cNvSpPr>
          <p:nvPr>
            <p:ph sz="half" idx="1"/>
          </p:nvPr>
        </p:nvSpPr>
        <p:spPr>
          <a:xfrm>
            <a:off x="838200" y="1825625"/>
            <a:ext cx="5181600" cy="4351338"/>
          </a:xfrm>
        </p:spPr>
        <p:txBody>
          <a:bodyPr>
            <a:normAutofit/>
          </a:bodyPr>
          <a:lstStyle/>
          <a:p>
            <a:pPr>
              <a:buFont typeface="Arial" panose="020B0604020202020204" pitchFamily="34" charset="0"/>
              <a:buChar char="•"/>
            </a:pPr>
            <a:r>
              <a:rPr lang="en-US" sz="1800" dirty="0"/>
              <a:t>User selects desired password length and character types (emojis, uppercase, digits, etc.).</a:t>
            </a:r>
          </a:p>
          <a:p>
            <a:pPr>
              <a:buFont typeface="Arial" panose="020B0604020202020204" pitchFamily="34" charset="0"/>
              <a:buChar char="•"/>
            </a:pPr>
            <a:r>
              <a:rPr lang="en-US" sz="1800" dirty="0"/>
              <a:t>If the emoji character type is selected, an additional text box appears for sentence input.</a:t>
            </a:r>
            <a:endParaRPr lang="tr-TR" sz="1800" dirty="0"/>
          </a:p>
          <a:p>
            <a:r>
              <a:rPr lang="en-US" sz="1800" dirty="0"/>
              <a:t>User inputs a sentence (e.g., "cat eats fish").</a:t>
            </a:r>
          </a:p>
          <a:p>
            <a:pPr>
              <a:buFont typeface="Arial" panose="020B0604020202020204" pitchFamily="34" charset="0"/>
              <a:buChar char="•"/>
            </a:pPr>
            <a:r>
              <a:rPr lang="en-US" sz="1800" dirty="0"/>
              <a:t>System analyzes the input using NLP.</a:t>
            </a:r>
          </a:p>
          <a:p>
            <a:pPr>
              <a:buFont typeface="Arial" panose="020B0604020202020204" pitchFamily="34" charset="0"/>
              <a:buChar char="•"/>
            </a:pPr>
            <a:r>
              <a:rPr lang="en-US" sz="1800" dirty="0"/>
              <a:t>Password is generated with grammatical emoji mapping.</a:t>
            </a:r>
          </a:p>
          <a:p>
            <a:pPr>
              <a:buFont typeface="Arial" panose="020B0604020202020204" pitchFamily="34" charset="0"/>
              <a:buChar char="•"/>
            </a:pPr>
            <a:r>
              <a:rPr lang="en-US" sz="1800" dirty="0"/>
              <a:t>Password is tested using NIST-style randomness tests.</a:t>
            </a:r>
          </a:p>
          <a:p>
            <a:pPr>
              <a:buFont typeface="Arial" panose="020B0604020202020204" pitchFamily="34" charset="0"/>
              <a:buChar char="•"/>
            </a:pPr>
            <a:r>
              <a:rPr lang="en-US" sz="1800" dirty="0"/>
              <a:t>If selection is incomplete, the system provides a recommended version.</a:t>
            </a:r>
          </a:p>
          <a:p>
            <a:pPr marL="0" indent="0">
              <a:buNone/>
            </a:pPr>
            <a:endParaRPr lang="en-US" sz="1800" dirty="0"/>
          </a:p>
          <a:p>
            <a:pPr marL="0" indent="0">
              <a:buNone/>
            </a:pPr>
            <a:endParaRPr lang="en-US" sz="1800" dirty="0"/>
          </a:p>
        </p:txBody>
      </p:sp>
      <p:pic>
        <p:nvPicPr>
          <p:cNvPr id="5" name="Picture 4">
            <a:extLst>
              <a:ext uri="{FF2B5EF4-FFF2-40B4-BE49-F238E27FC236}">
                <a16:creationId xmlns:a16="http://schemas.microsoft.com/office/drawing/2014/main" id="{97E95266-2560-2F8C-6A1F-57FF93E8651E}"/>
              </a:ext>
            </a:extLst>
          </p:cNvPr>
          <p:cNvPicPr>
            <a:picLocks noChangeAspect="1"/>
          </p:cNvPicPr>
          <p:nvPr/>
        </p:nvPicPr>
        <p:blipFill>
          <a:blip r:embed="rId2"/>
          <a:srcRect t="3911"/>
          <a:stretch/>
        </p:blipFill>
        <p:spPr>
          <a:xfrm>
            <a:off x="7408645" y="1310640"/>
            <a:ext cx="3152589" cy="4866323"/>
          </a:xfrm>
          <a:prstGeom prst="rect">
            <a:avLst/>
          </a:prstGeom>
          <a:noFill/>
        </p:spPr>
      </p:pic>
      <p:sp>
        <p:nvSpPr>
          <p:cNvPr id="4" name="Slayt Numarası Yer Tutucusu 3">
            <a:extLst>
              <a:ext uri="{FF2B5EF4-FFF2-40B4-BE49-F238E27FC236}">
                <a16:creationId xmlns:a16="http://schemas.microsoft.com/office/drawing/2014/main" id="{47F96C22-7B45-32FD-AC7C-80C197365FEE}"/>
              </a:ext>
            </a:extLst>
          </p:cNvPr>
          <p:cNvSpPr>
            <a:spLocks noGrp="1"/>
          </p:cNvSpPr>
          <p:nvPr>
            <p:ph type="sldNum" sz="quarter" idx="12"/>
          </p:nvPr>
        </p:nvSpPr>
        <p:spPr>
          <a:xfrm>
            <a:off x="11388131" y="6510419"/>
            <a:ext cx="743465" cy="365125"/>
          </a:xfrm>
        </p:spPr>
        <p:txBody>
          <a:bodyPr anchor="ctr">
            <a:normAutofit/>
          </a:bodyPr>
          <a:lstStyle/>
          <a:p>
            <a:pPr marL="0" marR="0" lvl="0" indent="0" defTabSz="914400" rtl="0" eaLnBrk="1" fontAlgn="auto" latinLnBrk="0" hangingPunct="1">
              <a:lnSpc>
                <a:spcPct val="90000"/>
              </a:lnSpc>
              <a:spcBef>
                <a:spcPts val="0"/>
              </a:spcBef>
              <a:spcAft>
                <a:spcPts val="600"/>
              </a:spcAft>
              <a:buClrTx/>
              <a:buSzTx/>
              <a:buFontTx/>
              <a:buNone/>
              <a:tabLst/>
              <a:defRPr/>
            </a:pPr>
            <a:fld id="{F5D97297-0B9E-4337-9DDF-CF41C1E0FB18}" type="slidenum">
              <a:rPr kumimoji="0" lang="tr-TR" sz="1900" b="1" i="0" u="none" strike="noStrike" kern="1200" cap="none" spc="0" normalizeH="0" baseline="0" noProof="0" smtClean="0">
                <a:ln>
                  <a:noFill/>
                </a:ln>
                <a:effectLst/>
                <a:uLnTx/>
                <a:uFillTx/>
              </a:rPr>
              <a:pPr marL="0" marR="0" lvl="0" indent="0" defTabSz="914400" rtl="0" eaLnBrk="1" fontAlgn="auto" latinLnBrk="0" hangingPunct="1">
                <a:lnSpc>
                  <a:spcPct val="90000"/>
                </a:lnSpc>
                <a:spcBef>
                  <a:spcPts val="0"/>
                </a:spcBef>
                <a:spcAft>
                  <a:spcPts val="600"/>
                </a:spcAft>
                <a:buClrTx/>
                <a:buSzTx/>
                <a:buFontTx/>
                <a:buNone/>
                <a:tabLst/>
                <a:defRPr/>
              </a:pPr>
              <a:t>8</a:t>
            </a:fld>
            <a:endParaRPr kumimoji="0" lang="tr-TR" sz="1900" b="1" i="0" u="none" strike="noStrike" kern="1200" cap="none" spc="0" normalizeH="0" baseline="0" noProof="0">
              <a:ln>
                <a:noFill/>
              </a:ln>
              <a:effectLst/>
              <a:uLnTx/>
              <a:uFillTx/>
            </a:endParaRPr>
          </a:p>
        </p:txBody>
      </p:sp>
    </p:spTree>
    <p:extLst>
      <p:ext uri="{BB962C8B-B14F-4D97-AF65-F5344CB8AC3E}">
        <p14:creationId xmlns:p14="http://schemas.microsoft.com/office/powerpoint/2010/main" val="198564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AE3F-2CA1-A882-1184-490AE677C573}"/>
              </a:ext>
            </a:extLst>
          </p:cNvPr>
          <p:cNvSpPr>
            <a:spLocks noGrp="1"/>
          </p:cNvSpPr>
          <p:nvPr>
            <p:ph type="title"/>
          </p:nvPr>
        </p:nvSpPr>
        <p:spPr>
          <a:xfrm>
            <a:off x="772604" y="571564"/>
            <a:ext cx="4722940" cy="612775"/>
          </a:xfrm>
        </p:spPr>
        <p:txBody>
          <a:bodyPr anchor="b">
            <a:noAutofit/>
          </a:bodyPr>
          <a:lstStyle/>
          <a:p>
            <a:r>
              <a:rPr lang="tr-TR" sz="4400" b="1" dirty="0"/>
              <a:t>IMPLEMENTATION</a:t>
            </a:r>
          </a:p>
        </p:txBody>
      </p:sp>
      <p:sp>
        <p:nvSpPr>
          <p:cNvPr id="5" name="Slide Number Placeholder 4">
            <a:extLst>
              <a:ext uri="{FF2B5EF4-FFF2-40B4-BE49-F238E27FC236}">
                <a16:creationId xmlns:a16="http://schemas.microsoft.com/office/drawing/2014/main" id="{9F2DAA96-2BB6-617C-0B0F-E994256DFEBC}"/>
              </a:ext>
            </a:extLst>
          </p:cNvPr>
          <p:cNvSpPr>
            <a:spLocks noGrp="1"/>
          </p:cNvSpPr>
          <p:nvPr>
            <p:ph type="sldNum" sz="quarter" idx="12"/>
          </p:nvPr>
        </p:nvSpPr>
        <p:spPr>
          <a:xfrm>
            <a:off x="11388131" y="6510419"/>
            <a:ext cx="743465" cy="365125"/>
          </a:xfrm>
        </p:spPr>
        <p:txBody>
          <a:bodyPr anchor="ctr">
            <a:normAutofit/>
          </a:bodyPr>
          <a:lstStyle/>
          <a:p>
            <a:pPr>
              <a:lnSpc>
                <a:spcPct val="90000"/>
              </a:lnSpc>
              <a:spcAft>
                <a:spcPts val="600"/>
              </a:spcAft>
            </a:pPr>
            <a:fld id="{F5D97297-0B9E-4337-9DDF-CF41C1E0FB18}" type="slidenum">
              <a:rPr lang="tr-TR" sz="1900" smtClean="0"/>
              <a:pPr>
                <a:lnSpc>
                  <a:spcPct val="90000"/>
                </a:lnSpc>
                <a:spcAft>
                  <a:spcPts val="600"/>
                </a:spcAft>
              </a:pPr>
              <a:t>9</a:t>
            </a:fld>
            <a:endParaRPr lang="tr-TR" sz="1900"/>
          </a:p>
        </p:txBody>
      </p:sp>
      <p:graphicFrame>
        <p:nvGraphicFramePr>
          <p:cNvPr id="18" name="Content Placeholder 2">
            <a:extLst>
              <a:ext uri="{FF2B5EF4-FFF2-40B4-BE49-F238E27FC236}">
                <a16:creationId xmlns:a16="http://schemas.microsoft.com/office/drawing/2014/main" id="{F45212F1-3CD1-5393-B96D-114FFD2CE9CE}"/>
              </a:ext>
            </a:extLst>
          </p:cNvPr>
          <p:cNvGraphicFramePr>
            <a:graphicFrameLocks noGrp="1"/>
          </p:cNvGraphicFramePr>
          <p:nvPr>
            <p:ph idx="1"/>
            <p:extLst>
              <p:ext uri="{D42A27DB-BD31-4B8C-83A1-F6EECF244321}">
                <p14:modId xmlns:p14="http://schemas.microsoft.com/office/powerpoint/2010/main" val="3975013427"/>
              </p:ext>
            </p:extLst>
          </p:nvPr>
        </p:nvGraphicFramePr>
        <p:xfrm>
          <a:off x="903796" y="1106423"/>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641714"/>
      </p:ext>
    </p:extLst>
  </p:cSld>
  <p:clrMapOvr>
    <a:masterClrMapping/>
  </p:clrMapOvr>
</p:sld>
</file>

<file path=ppt/theme/theme1.xml><?xml version="1.0" encoding="utf-8"?>
<a:theme xmlns:a="http://schemas.openxmlformats.org/drawingml/2006/main" name="1_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6ae2e73-eebf-4655-930e-fc55acc580b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Belge" ma:contentTypeID="0x010100419BA4892E24D04BADEEF5CE2F59BDDF" ma:contentTypeVersion="5" ma:contentTypeDescription="Yeni belge oluşturun." ma:contentTypeScope="" ma:versionID="44dbe8e2ad9fbe833c93ff0c51c407b4">
  <xsd:schema xmlns:xsd="http://www.w3.org/2001/XMLSchema" xmlns:xs="http://www.w3.org/2001/XMLSchema" xmlns:p="http://schemas.microsoft.com/office/2006/metadata/properties" xmlns:ns3="06ae2e73-eebf-4655-930e-fc55acc580b7" targetNamespace="http://schemas.microsoft.com/office/2006/metadata/properties" ma:root="true" ma:fieldsID="fec753ae37babcc22fff071a86e7bdff" ns3:_="">
    <xsd:import namespace="06ae2e73-eebf-4655-930e-fc55acc580b7"/>
    <xsd:element name="properties">
      <xsd:complexType>
        <xsd:sequence>
          <xsd:element name="documentManagement">
            <xsd:complexType>
              <xsd:all>
                <xsd:element ref="ns3:_activity" minOccurs="0"/>
                <xsd:element ref="ns3:MediaServiceDateTaken" minOccurs="0"/>
                <xsd:element ref="ns3:MediaServiceMetadata" minOccurs="0"/>
                <xsd:element ref="ns3:MediaServiceFastMetadata"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ae2e73-eebf-4655-930e-fc55acc580b7"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DateTaken" ma:index="9" nillable="true" ma:displayName="MediaServiceDateTaken" ma:hidden="true" ma:indexed="true" ma:internalName="MediaServiceDateTaken" ma:readOnly="true">
      <xsd:simpleType>
        <xsd:restriction base="dms:Text"/>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A93E21-A090-4852-B6B6-720BF263D51B}">
  <ds:schemaRefs>
    <ds:schemaRef ds:uri="http://schemas.microsoft.com/sharepoint/v3/contenttype/forms"/>
  </ds:schemaRefs>
</ds:datastoreItem>
</file>

<file path=customXml/itemProps2.xml><?xml version="1.0" encoding="utf-8"?>
<ds:datastoreItem xmlns:ds="http://schemas.openxmlformats.org/officeDocument/2006/customXml" ds:itemID="{3F188D93-96F7-4CC8-A806-1CD0836515BF}">
  <ds:schemaRefs>
    <ds:schemaRef ds:uri="http://schemas.microsoft.com/office/2006/documentManagement/types"/>
    <ds:schemaRef ds:uri="http://www.w3.org/XML/1998/namespace"/>
    <ds:schemaRef ds:uri="http://schemas.microsoft.com/office/infopath/2007/PartnerControls"/>
    <ds:schemaRef ds:uri="http://purl.org/dc/terms/"/>
    <ds:schemaRef ds:uri="http://purl.org/dc/elements/1.1/"/>
    <ds:schemaRef ds:uri="http://purl.org/dc/dcmitype/"/>
    <ds:schemaRef ds:uri="06ae2e73-eebf-4655-930e-fc55acc580b7"/>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8DA33CC-6D2A-4066-9851-3093AD41FE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ae2e73-eebf-4655-930e-fc55acc580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595</TotalTime>
  <Words>2024</Words>
  <Application>Microsoft Office PowerPoint</Application>
  <PresentationFormat>Geniş ekran</PresentationFormat>
  <Paragraphs>229</Paragraphs>
  <Slides>24</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24</vt:i4>
      </vt:variant>
    </vt:vector>
  </HeadingPairs>
  <TitlesOfParts>
    <vt:vector size="30" baseType="lpstr">
      <vt:lpstr>Arial</vt:lpstr>
      <vt:lpstr>Calibri</vt:lpstr>
      <vt:lpstr>Calibri Light</vt:lpstr>
      <vt:lpstr>Courier New</vt:lpstr>
      <vt:lpstr>Times New Roman</vt:lpstr>
      <vt:lpstr>1_Office Teması</vt:lpstr>
      <vt:lpstr>EXPLORING NOVEL CRYPTOGRAPHIC METHODS FOR SECURE KEY GENERATION   Hayal İldeniz İnanç  2100005804 Özge Küçükbayram 2000004664  Bilge Demir 2000003445 </vt:lpstr>
      <vt:lpstr>INTRODUCTION</vt:lpstr>
      <vt:lpstr>Why Do We Need Better Passwords?</vt:lpstr>
      <vt:lpstr>Literature Research vs Our Project</vt:lpstr>
      <vt:lpstr>Project Scope</vt:lpstr>
      <vt:lpstr>Overview of Frontend Features</vt:lpstr>
      <vt:lpstr>Overview of Frontend Features</vt:lpstr>
      <vt:lpstr>Requirements </vt:lpstr>
      <vt:lpstr>IMPLEMENTATION</vt:lpstr>
      <vt:lpstr>1) Grammatical Role Extraction with NLP</vt:lpstr>
      <vt:lpstr>2) Word Normalization: Stemming and Fuzzy Matching</vt:lpstr>
      <vt:lpstr>3) Semantic Mapping: 3-2-1 Priority Approach</vt:lpstr>
      <vt:lpstr>4) Emoji JSON Creation &amp; Loading</vt:lpstr>
      <vt:lpstr>5) Shuffling Algorithm: Fisher-Yates Shuffle</vt:lpstr>
      <vt:lpstr>6) Hashing with SHA-256</vt:lpstr>
      <vt:lpstr>Proposed Password Generation</vt:lpstr>
      <vt:lpstr>Proposed Password Generation</vt:lpstr>
      <vt:lpstr>Randomness Tests</vt:lpstr>
      <vt:lpstr>Randomness Tests</vt:lpstr>
      <vt:lpstr>Brute Force Simulation</vt:lpstr>
      <vt:lpstr>Experimental Results</vt:lpstr>
      <vt:lpstr>Conclusion</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Bilge Demir</dc:creator>
  <cp:lastModifiedBy>Özge Küçükbayram</cp:lastModifiedBy>
  <cp:revision>23</cp:revision>
  <dcterms:created xsi:type="dcterms:W3CDTF">2025-06-01T12:26:40Z</dcterms:created>
  <dcterms:modified xsi:type="dcterms:W3CDTF">2025-06-10T11:18:29Z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0x010100419BA4892E24D04BADEEF5CE2F59BDDF</vt:lpwstr>
  </property>
</Properties>
</file>